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handoutMasterIdLst>
    <p:handoutMasterId r:id="rId36"/>
  </p:handoutMasterIdLst>
  <p:sldIdLst>
    <p:sldId id="257" r:id="rId2"/>
    <p:sldId id="258" r:id="rId3"/>
    <p:sldId id="282" r:id="rId4"/>
    <p:sldId id="297" r:id="rId5"/>
    <p:sldId id="298" r:id="rId6"/>
    <p:sldId id="299" r:id="rId7"/>
    <p:sldId id="300" r:id="rId8"/>
    <p:sldId id="283" r:id="rId9"/>
    <p:sldId id="301" r:id="rId10"/>
    <p:sldId id="303" r:id="rId11"/>
    <p:sldId id="259" r:id="rId12"/>
    <p:sldId id="260" r:id="rId13"/>
    <p:sldId id="261" r:id="rId14"/>
    <p:sldId id="262" r:id="rId15"/>
    <p:sldId id="263" r:id="rId16"/>
    <p:sldId id="304" r:id="rId17"/>
    <p:sldId id="265" r:id="rId18"/>
    <p:sldId id="267" r:id="rId19"/>
    <p:sldId id="266" r:id="rId20"/>
    <p:sldId id="309" r:id="rId21"/>
    <p:sldId id="269" r:id="rId22"/>
    <p:sldId id="310" r:id="rId23"/>
    <p:sldId id="271" r:id="rId24"/>
    <p:sldId id="272" r:id="rId25"/>
    <p:sldId id="273" r:id="rId26"/>
    <p:sldId id="274" r:id="rId27"/>
    <p:sldId id="278" r:id="rId28"/>
    <p:sldId id="308" r:id="rId29"/>
    <p:sldId id="280" r:id="rId30"/>
    <p:sldId id="307" r:id="rId31"/>
    <p:sldId id="306" r:id="rId32"/>
    <p:sldId id="312" r:id="rId33"/>
    <p:sldId id="281" r:id="rId34"/>
    <p:sldId id="311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33"/>
    <a:srgbClr val="FF4343"/>
    <a:srgbClr val="FF6161"/>
    <a:srgbClr val="FFA3A3"/>
    <a:srgbClr val="005A7A"/>
    <a:srgbClr val="568424"/>
    <a:srgbClr val="83C937"/>
    <a:srgbClr val="B6DF89"/>
    <a:srgbClr val="82C836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36707474952973"/>
          <c:y val="3.5606213948338863E-2"/>
          <c:w val="0.79330088818659461"/>
          <c:h val="0.80961634960190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Traditional BSN Applications</c:v>
                </c:pt>
              </c:strCache>
            </c:strRef>
          </c:tx>
          <c:spPr>
            <a:solidFill>
              <a:srgbClr val="C00000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1483</c:v>
                </c:pt>
                <c:pt idx="1">
                  <c:v>1320</c:v>
                </c:pt>
                <c:pt idx="2">
                  <c:v>1744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2-45D4-A11E-59E6D1B0AC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Traditional BSN Enrollment</c:v>
                </c:pt>
              </c:strCache>
            </c:strRef>
          </c:tx>
          <c:spPr>
            <a:solidFill>
              <a:srgbClr val="FF6565">
                <a:alpha val="69804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183</c:v>
                </c:pt>
                <c:pt idx="1">
                  <c:v>181</c:v>
                </c:pt>
                <c:pt idx="2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2-45D4-A11E-59E6D1B0AC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83831104"/>
        <c:axId val="383831520"/>
      </c:barChart>
      <c:catAx>
        <c:axId val="38383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520"/>
        <c:crosses val="autoZero"/>
        <c:auto val="1"/>
        <c:lblAlgn val="ctr"/>
        <c:lblOffset val="100"/>
        <c:noMultiLvlLbl val="0"/>
      </c:catAx>
      <c:valAx>
        <c:axId val="383831520"/>
        <c:scaling>
          <c:orientation val="minMax"/>
          <c:max val="1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11033236055352"/>
          <c:y val="0.90590091612525436"/>
          <c:w val="0.74429221013040736"/>
          <c:h val="6.4187890878382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36707474952973"/>
          <c:y val="4.0388781302044548E-2"/>
          <c:w val="0.79330088818659461"/>
          <c:h val="0.80961634960190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Accelerated BSN Applications</c:v>
                </c:pt>
              </c:strCache>
            </c:strRef>
          </c:tx>
          <c:spPr>
            <a:solidFill>
              <a:srgbClr val="C00000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81</c:v>
                </c:pt>
                <c:pt idx="1">
                  <c:v>112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2-45D4-A11E-59E6D1B0AC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Accelerated BSN Enrollment</c:v>
                </c:pt>
              </c:strCache>
            </c:strRef>
          </c:tx>
          <c:spPr>
            <a:solidFill>
              <a:srgbClr val="FF6565">
                <a:alpha val="69804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23</c:v>
                </c:pt>
                <c:pt idx="1">
                  <c:v>16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2-45D4-A11E-59E6D1B0A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383831104"/>
        <c:axId val="383831520"/>
      </c:barChart>
      <c:catAx>
        <c:axId val="38383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520"/>
        <c:crosses val="autoZero"/>
        <c:auto val="1"/>
        <c:lblAlgn val="ctr"/>
        <c:lblOffset val="100"/>
        <c:noMultiLvlLbl val="0"/>
      </c:catAx>
      <c:valAx>
        <c:axId val="383831520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11033236055352"/>
          <c:y val="0.90590091612525436"/>
          <c:w val="0.74429221013040736"/>
          <c:h val="6.4187890878382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36707264699091"/>
          <c:y val="2.6041079240927478E-2"/>
          <c:w val="0.79330088818659461"/>
          <c:h val="0.80961634960190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RN to BSN Applications</c:v>
                </c:pt>
              </c:strCache>
            </c:strRef>
          </c:tx>
          <c:spPr>
            <a:solidFill>
              <a:srgbClr val="C00000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41</c:v>
                </c:pt>
                <c:pt idx="1">
                  <c:v>22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2-45D4-A11E-59E6D1B0AC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RN to BSN Enrollment</c:v>
                </c:pt>
              </c:strCache>
            </c:strRef>
          </c:tx>
          <c:spPr>
            <a:solidFill>
              <a:srgbClr val="FF6565">
                <a:alpha val="69804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23</c:v>
                </c:pt>
                <c:pt idx="1">
                  <c:v>13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2-45D4-A11E-59E6D1B0A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383831104"/>
        <c:axId val="383831520"/>
      </c:barChart>
      <c:catAx>
        <c:axId val="38383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520"/>
        <c:crosses val="autoZero"/>
        <c:auto val="1"/>
        <c:lblAlgn val="ctr"/>
        <c:lblOffset val="100"/>
        <c:noMultiLvlLbl val="0"/>
      </c:catAx>
      <c:valAx>
        <c:axId val="38383152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11033236055352"/>
          <c:y val="0.90590091612525436"/>
          <c:w val="0.74429221013040736"/>
          <c:h val="6.4187890878382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36707264699091"/>
          <c:y val="2.6041079240927478E-2"/>
          <c:w val="0.79330088818659461"/>
          <c:h val="0.80961634960190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MSN Applications</c:v>
                </c:pt>
              </c:strCache>
            </c:strRef>
          </c:tx>
          <c:spPr>
            <a:solidFill>
              <a:srgbClr val="C00000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</c:v>
                </c:pt>
                <c:pt idx="1">
                  <c:v>84</c:v>
                </c:pt>
                <c:pt idx="2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2-45D4-A11E-59E6D1B0AC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MSN Enrollment</c:v>
                </c:pt>
              </c:strCache>
            </c:strRef>
          </c:tx>
          <c:spPr>
            <a:solidFill>
              <a:srgbClr val="FF6565">
                <a:alpha val="69804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35</c:v>
                </c:pt>
                <c:pt idx="1">
                  <c:v>38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2-45D4-A11E-59E6D1B0A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383831104"/>
        <c:axId val="383831520"/>
      </c:barChart>
      <c:catAx>
        <c:axId val="38383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520"/>
        <c:crosses val="autoZero"/>
        <c:auto val="1"/>
        <c:lblAlgn val="ctr"/>
        <c:lblOffset val="100"/>
        <c:noMultiLvlLbl val="0"/>
      </c:catAx>
      <c:valAx>
        <c:axId val="383831520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11033236055352"/>
          <c:y val="0.90590091612525436"/>
          <c:w val="0.74429221013040736"/>
          <c:h val="6.4187890878382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98751000190082"/>
          <c:y val="2.6041079240927478E-2"/>
          <c:w val="0.79330088818659461"/>
          <c:h val="0.80961634960190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PhD Applications</c:v>
                </c:pt>
              </c:strCache>
            </c:strRef>
          </c:tx>
          <c:spPr>
            <a:solidFill>
              <a:srgbClr val="C00000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2-45D4-A11E-59E6D1B0AC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PhD Enrollment</c:v>
                </c:pt>
              </c:strCache>
            </c:strRef>
          </c:tx>
          <c:spPr>
            <a:solidFill>
              <a:srgbClr val="FF6565">
                <a:alpha val="69804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2-45D4-A11E-59E6D1B0AC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DNP Applications</c:v>
                </c:pt>
              </c:strCache>
            </c:strRef>
          </c:tx>
          <c:spPr>
            <a:solidFill>
              <a:srgbClr val="7F7F7F">
                <a:alpha val="69804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C00000"/>
                    </a:solidFill>
                    <a:effectLst>
                      <a:glow rad="139700">
                        <a:schemeClr val="tx1">
                          <a:alpha val="40000"/>
                        </a:schemeClr>
                      </a:glow>
                    </a:effectLst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9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9-40F8-AFC4-7F661E43A2F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DNP Enrollment</c:v>
                </c:pt>
              </c:strCache>
            </c:strRef>
          </c:tx>
          <c:spPr>
            <a:solidFill>
              <a:srgbClr val="A6A6A6">
                <a:alpha val="69804"/>
              </a:srgbClr>
            </a:solidFill>
            <a:ln>
              <a:solidFill>
                <a:prstClr val="black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85000"/>
                  <a:alpha val="69804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39-40F8-AFC4-7F661E43A2F6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85000"/>
                  <a:alpha val="69804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A39-40F8-AFC4-7F661E43A2F6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  <a:alpha val="69804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A39-40F8-AFC4-7F661E43A2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C00000"/>
                    </a:solidFill>
                    <a:effectLst>
                      <a:glow rad="139700">
                        <a:schemeClr val="tx1">
                          <a:alpha val="40000"/>
                        </a:schemeClr>
                      </a:glow>
                    </a:effectLst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39-40F8-AFC4-7F661E43A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383831104"/>
        <c:axId val="383831520"/>
      </c:barChart>
      <c:catAx>
        <c:axId val="38383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520"/>
        <c:crosses val="autoZero"/>
        <c:auto val="1"/>
        <c:lblAlgn val="ctr"/>
        <c:lblOffset val="100"/>
        <c:noMultiLvlLbl val="0"/>
      </c:catAx>
      <c:valAx>
        <c:axId val="3838315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pPr>
            <a:endParaRPr lang="en-US"/>
          </a:p>
        </c:txPr>
        <c:crossAx val="38383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11033236055352"/>
          <c:y val="0.90590091612525436"/>
          <c:w val="0.74429221013040736"/>
          <c:h val="6.4187890878382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3255C-4E39-4CB5-AF6B-C14A24788574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9501F-4817-460D-AB13-30B7EFE8A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11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1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776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1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31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6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95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4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2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8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9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8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4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C836D8F-6157-4C4C-9C0F-23409CD7B4E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75E8A66-E8E6-4C83-8104-F4B6EAEA7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61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0305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6" y="578615"/>
            <a:ext cx="3704252" cy="3704252"/>
          </a:xfrm>
          <a:prstGeom prst="ellipse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38734" y="578615"/>
            <a:ext cx="7853266" cy="321649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smtClean="0"/>
              <a:t>Mennonite </a:t>
            </a:r>
            <a:br>
              <a:rPr lang="en-US" sz="6000" b="1" dirty="0" smtClean="0"/>
            </a:br>
            <a:r>
              <a:rPr lang="en-US" sz="6000" b="1" dirty="0" smtClean="0"/>
              <a:t>College of Nursing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3200" b="1" dirty="0" smtClean="0"/>
              <a:t>Annual </a:t>
            </a:r>
            <a:r>
              <a:rPr lang="en-US" sz="3200" b="1" dirty="0"/>
              <a:t>Consolidated Budget </a:t>
            </a:r>
            <a:r>
              <a:rPr lang="en-US" sz="3200" b="1" dirty="0" smtClean="0"/>
              <a:t>Report</a:t>
            </a:r>
            <a:endParaRPr lang="en-US" sz="60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38734" y="5381364"/>
            <a:ext cx="7853266" cy="129935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3000" dirty="0" smtClean="0"/>
              <a:t>Judy Neubrander, </a:t>
            </a:r>
            <a:r>
              <a:rPr lang="en-US" sz="3000" dirty="0" err="1" smtClean="0"/>
              <a:t>EdD</a:t>
            </a:r>
            <a:r>
              <a:rPr lang="en-US" sz="3000" dirty="0" smtClean="0"/>
              <a:t>, FNP-BC</a:t>
            </a:r>
          </a:p>
          <a:p>
            <a:r>
              <a:rPr lang="en-US" sz="3000" dirty="0" smtClean="0"/>
              <a:t>Dean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404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Pass Rates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263" y="1169516"/>
            <a:ext cx="5743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National Council Licensure Examination for Registered Nurses (NCLEX)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5202" y="1193149"/>
            <a:ext cx="5078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Family Nurse Practitioner Certification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177901" y="3101303"/>
            <a:ext cx="2585156" cy="2587752"/>
          </a:xfrm>
          <a:prstGeom prst="ellipse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Nationwide</a:t>
            </a:r>
          </a:p>
          <a:p>
            <a:pPr algn="ctr"/>
            <a:r>
              <a:rPr lang="en-US" sz="4800" b="1" dirty="0" smtClean="0">
                <a:latin typeface="Tw Cen MT" panose="020B0602020104020603" pitchFamily="34" charset="0"/>
              </a:rPr>
              <a:t>81%</a:t>
            </a:r>
          </a:p>
          <a:p>
            <a:pPr algn="ctr"/>
            <a:r>
              <a:rPr lang="en-US" sz="2000" dirty="0" smtClean="0">
                <a:latin typeface="Tw Cen MT" panose="020B0602020104020603" pitchFamily="34" charset="0"/>
              </a:rPr>
              <a:t>*2016</a:t>
            </a:r>
            <a:endParaRPr lang="en-US" sz="2000" dirty="0">
              <a:latin typeface="Tw Cen MT" panose="020B06020201040206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27355" y="2584013"/>
            <a:ext cx="2030155" cy="2029968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w Cen MT" panose="020B0602020104020603" pitchFamily="34" charset="0"/>
              </a:rPr>
              <a:t>Illinois</a:t>
            </a:r>
          </a:p>
          <a:p>
            <a:pPr algn="ctr"/>
            <a:r>
              <a:rPr lang="en-US" sz="4800" b="1" dirty="0" smtClean="0">
                <a:latin typeface="Tw Cen MT" panose="020B0602020104020603" pitchFamily="34" charset="0"/>
              </a:rPr>
              <a:t>85%</a:t>
            </a:r>
            <a:endParaRPr lang="en-US" sz="4800" b="1" dirty="0">
              <a:latin typeface="Tw Cen MT" panose="020B0602020104020603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66201" y="4062547"/>
            <a:ext cx="2580661" cy="2578608"/>
          </a:xfrm>
          <a:prstGeom prst="ellipse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Nationwide</a:t>
            </a:r>
          </a:p>
          <a:p>
            <a:pPr algn="ctr"/>
            <a:r>
              <a:rPr lang="en-US" sz="4800" b="1" dirty="0" smtClean="0">
                <a:latin typeface="Tw Cen MT" panose="020B0602020104020603" pitchFamily="34" charset="0"/>
              </a:rPr>
              <a:t>87%</a:t>
            </a:r>
            <a:endParaRPr lang="en-US" sz="4800" b="1" dirty="0">
              <a:latin typeface="Tw Cen MT" panose="020B06020201040206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39768" y="2411674"/>
            <a:ext cx="2468880" cy="24688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w Cen MT" panose="020B0602020104020603" pitchFamily="34" charset="0"/>
              </a:rPr>
              <a:t>MCN</a:t>
            </a:r>
          </a:p>
          <a:p>
            <a:pPr algn="ctr"/>
            <a:r>
              <a:rPr lang="en-US" sz="4800" b="1" dirty="0" smtClean="0">
                <a:latin typeface="Tw Cen MT" panose="020B0602020104020603" pitchFamily="34" charset="0"/>
              </a:rPr>
              <a:t>95%</a:t>
            </a:r>
            <a:endParaRPr lang="en-US" sz="4800" b="1" dirty="0">
              <a:latin typeface="Tw Cen MT" panose="020B06020201040206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5171" y="5168605"/>
            <a:ext cx="2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5 year average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080301"/>
              </p:ext>
            </p:extLst>
          </p:nvPr>
        </p:nvGraphicFramePr>
        <p:xfrm>
          <a:off x="3319104" y="5614508"/>
          <a:ext cx="286963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097">
                  <a:extLst>
                    <a:ext uri="{9D8B030D-6E8A-4147-A177-3AD203B41FA5}">
                      <a16:colId xmlns:a16="http://schemas.microsoft.com/office/drawing/2014/main" val="2027791618"/>
                    </a:ext>
                  </a:extLst>
                </a:gridCol>
                <a:gridCol w="1454539">
                  <a:extLst>
                    <a:ext uri="{9D8B030D-6E8A-4147-A177-3AD203B41FA5}">
                      <a16:colId xmlns:a16="http://schemas.microsoft.com/office/drawing/2014/main" val="1365843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MCN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95.2%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4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Illinois</a:t>
                      </a:r>
                      <a:endParaRPr lang="en-US" sz="20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85.2%</a:t>
                      </a:r>
                      <a:endParaRPr lang="en-US" sz="20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865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Nationwide</a:t>
                      </a:r>
                      <a:endParaRPr lang="en-US" sz="20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84.4%</a:t>
                      </a:r>
                      <a:endParaRPr lang="en-US" sz="20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905283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6942422" y="2411674"/>
            <a:ext cx="2468880" cy="24688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w Cen MT" panose="020B0602020104020603" pitchFamily="34" charset="0"/>
              </a:rPr>
              <a:t>MCN</a:t>
            </a:r>
          </a:p>
          <a:p>
            <a:pPr algn="ctr"/>
            <a:r>
              <a:rPr lang="en-US" sz="4800" b="1" dirty="0" smtClean="0">
                <a:latin typeface="Tw Cen MT" panose="020B0602020104020603" pitchFamily="34" charset="0"/>
              </a:rPr>
              <a:t>100%</a:t>
            </a:r>
            <a:endParaRPr lang="en-US" sz="4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526996"/>
              </p:ext>
            </p:extLst>
          </p:nvPr>
        </p:nvGraphicFramePr>
        <p:xfrm>
          <a:off x="7123926" y="5690708"/>
          <a:ext cx="445544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295">
                  <a:extLst>
                    <a:ext uri="{9D8B030D-6E8A-4147-A177-3AD203B41FA5}">
                      <a16:colId xmlns:a16="http://schemas.microsoft.com/office/drawing/2014/main" val="2027791618"/>
                    </a:ext>
                  </a:extLst>
                </a:gridCol>
                <a:gridCol w="2997151">
                  <a:extLst>
                    <a:ext uri="{9D8B030D-6E8A-4147-A177-3AD203B41FA5}">
                      <a16:colId xmlns:a16="http://schemas.microsoft.com/office/drawing/2014/main" val="1365843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MCN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99.04%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49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Nationwide</a:t>
                      </a:r>
                      <a:endParaRPr lang="en-US" sz="20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78.34%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*2017 rates not yet available</a:t>
                      </a:r>
                      <a:endParaRPr lang="en-US" sz="16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90528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795109" y="5168605"/>
            <a:ext cx="2818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5 year average</a:t>
            </a:r>
          </a:p>
        </p:txBody>
      </p:sp>
    </p:spTree>
    <p:extLst>
      <p:ext uri="{BB962C8B-B14F-4D97-AF65-F5344CB8AC3E}">
        <p14:creationId xmlns:p14="http://schemas.microsoft.com/office/powerpoint/2010/main" val="23521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2013-2018					 </a:t>
            </a:r>
            <a:r>
              <a:rPr lang="en-US" sz="5400" cap="small" dirty="0" smtClean="0">
                <a:latin typeface="Tw Cen MT" panose="020B0602020104020603" pitchFamily="34" charset="0"/>
              </a:rPr>
              <a:t>MCN Strategic Map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40" t="3262"/>
          <a:stretch/>
        </p:blipFill>
        <p:spPr>
          <a:xfrm>
            <a:off x="2208044" y="1222310"/>
            <a:ext cx="7775907" cy="5545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4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00B0F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1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Ensure Academic and Healthcare Excellence</a:t>
            </a:r>
            <a:endParaRPr lang="en-US" sz="2800" dirty="0">
              <a:latin typeface="Tw Cen MT" panose="020B06020201040206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8"/>
          <a:stretch/>
        </p:blipFill>
        <p:spPr>
          <a:xfrm>
            <a:off x="73579" y="2488105"/>
            <a:ext cx="4753339" cy="112556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734613"/>
            <a:ext cx="4826918" cy="3123387"/>
          </a:xfrm>
          <a:prstGeom prst="rect">
            <a:avLst/>
          </a:prstGeom>
          <a:solidFill>
            <a:srgbClr val="79DCFF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Granted the 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maximum allowable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10 years of accreditation from CCNE</a:t>
            </a:r>
          </a:p>
          <a:p>
            <a:pPr algn="ctr"/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>
                <a:latin typeface="Tw Cen MT" panose="020B0602020104020603" pitchFamily="34" charset="0"/>
              </a:rPr>
              <a:t> </a:t>
            </a:r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>
                <a:latin typeface="Tw Cen MT" panose="020B0602020104020603" pitchFamily="34" charset="0"/>
              </a:rPr>
              <a:t> </a:t>
            </a:r>
            <a:r>
              <a:rPr lang="en-US" sz="2400" dirty="0" smtClean="0">
                <a:latin typeface="Tw Cen MT" panose="020B0602020104020603" pitchFamily="34" charset="0"/>
              </a:rPr>
              <a:t>BSN </a:t>
            </a:r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>
                <a:latin typeface="Tw Cen MT" panose="020B0602020104020603" pitchFamily="34" charset="0"/>
              </a:rPr>
              <a:t> MSN </a:t>
            </a:r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>
                <a:latin typeface="Tw Cen MT" panose="020B0602020104020603" pitchFamily="34" charset="0"/>
              </a:rPr>
              <a:t> DNP </a:t>
            </a:r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>
                <a:latin typeface="Tw Cen MT" panose="020B0602020104020603" pitchFamily="34" charset="0"/>
              </a:rPr>
              <a:t> 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>
                <a:latin typeface="Tw Cen MT" panose="020B0602020104020603" pitchFamily="34" charset="0"/>
              </a:rPr>
              <a:t> </a:t>
            </a:r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>
                <a:latin typeface="Tw Cen MT" panose="020B0602020104020603" pitchFamily="34" charset="0"/>
              </a:rPr>
              <a:t> </a:t>
            </a:r>
            <a:r>
              <a:rPr lang="en-US" sz="2400" dirty="0" smtClean="0">
                <a:latin typeface="Tw Cen MT" panose="020B0602020104020603" pitchFamily="34" charset="0"/>
              </a:rPr>
              <a:t>Post-graduate </a:t>
            </a:r>
            <a:r>
              <a:rPr lang="en-US" sz="2400" dirty="0">
                <a:latin typeface="Tw Cen MT" panose="020B0602020104020603" pitchFamily="34" charset="0"/>
              </a:rPr>
              <a:t>APRN certificate </a:t>
            </a:r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>
                <a:latin typeface="Tw Cen MT" panose="020B0602020104020603" pitchFamily="34" charset="0"/>
              </a:rPr>
              <a:t> </a:t>
            </a:r>
            <a:endParaRPr lang="en-US" sz="2400" dirty="0" smtClean="0">
              <a:latin typeface="Tw Cen MT" panose="020B0602020104020603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t="-1" b="8633"/>
          <a:stretch/>
        </p:blipFill>
        <p:spPr>
          <a:xfrm>
            <a:off x="8901366" y="1170432"/>
            <a:ext cx="3307428" cy="25457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31741" r="10379" b="27278"/>
          <a:stretch/>
        </p:blipFill>
        <p:spPr>
          <a:xfrm>
            <a:off x="4855465" y="4333693"/>
            <a:ext cx="7353330" cy="25243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4826918" y="1145883"/>
            <a:ext cx="4040856" cy="2567254"/>
          </a:xfrm>
          <a:prstGeom prst="rect">
            <a:avLst/>
          </a:prstGeom>
          <a:solidFill>
            <a:srgbClr val="79DCFF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Received the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2017 Innovations in Professional Nursing Education Award from the American Association of Colleges of Nursing</a:t>
            </a:r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8032" y="3734610"/>
            <a:ext cx="7383371" cy="577611"/>
          </a:xfrm>
          <a:prstGeom prst="rect">
            <a:avLst/>
          </a:prstGeom>
          <a:solidFill>
            <a:srgbClr val="00B0F0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w Cen MT" panose="020B0602020104020603" pitchFamily="34" charset="0"/>
              </a:rPr>
              <a:t>National Recognition</a:t>
            </a:r>
            <a:endParaRPr lang="en-US" sz="32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00B0F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1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Ensure Academic and Healthcare Excellence</a:t>
            </a:r>
            <a:endParaRPr lang="en-US" sz="2800" dirty="0">
              <a:latin typeface="Tw Cen MT" panose="020B06020201040206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098066" y="1136515"/>
            <a:ext cx="5230327" cy="3278246"/>
            <a:chOff x="7371966" y="1193714"/>
            <a:chExt cx="4845886" cy="3468670"/>
          </a:xfrm>
        </p:grpSpPr>
        <p:grpSp>
          <p:nvGrpSpPr>
            <p:cNvPr id="9" name="Group 8"/>
            <p:cNvGrpSpPr/>
            <p:nvPr/>
          </p:nvGrpSpPr>
          <p:grpSpPr>
            <a:xfrm>
              <a:off x="7371966" y="1193714"/>
              <a:ext cx="4845886" cy="3186036"/>
              <a:chOff x="7371966" y="1193714"/>
              <a:chExt cx="4845886" cy="318603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2217" y="1591698"/>
                <a:ext cx="2203560" cy="2451782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371966" y="1193714"/>
                <a:ext cx="4845886" cy="488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cap="small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Mennonite College of </a:t>
                </a:r>
                <a:r>
                  <a:rPr lang="en-US" sz="2400" b="1" cap="small" dirty="0" smtClean="0">
                    <a:effectLst>
                      <a:glow rad="228600">
                        <a:srgbClr val="C00000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b="1" cap="small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ursing</a:t>
                </a:r>
                <a:endParaRPr lang="en-US" sz="2400" b="1" cap="smal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690224" y="3891268"/>
                <a:ext cx="1918996" cy="488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cap="small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Leader</a:t>
                </a:r>
                <a:r>
                  <a:rPr lang="en-US" sz="2400" b="1" cap="small" dirty="0" smtClean="0">
                    <a:effectLst>
                      <a:glow rad="228600">
                        <a:srgbClr val="C00000">
                          <a:alpha val="40000"/>
                        </a:srgb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b="1" cap="small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hip</a:t>
                </a:r>
                <a:endParaRPr lang="en-US" sz="2400" b="1" cap="smal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552426" y="4200719"/>
              <a:ext cx="15390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cap="small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Academy</a:t>
              </a:r>
              <a:endParaRPr lang="en-US" sz="2400" b="1" cap="smal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364467" y="1834276"/>
            <a:ext cx="2295934" cy="2920894"/>
          </a:xfrm>
          <a:prstGeom prst="rect">
            <a:avLst/>
          </a:prstGeom>
          <a:solidFill>
            <a:srgbClr val="00BBFE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Established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34-hour leadership development program for senior nursing students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3"/>
          <a:stretch/>
        </p:blipFill>
        <p:spPr>
          <a:xfrm>
            <a:off x="4852762" y="1176793"/>
            <a:ext cx="2478105" cy="22807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4837573" y="3457575"/>
            <a:ext cx="2516241" cy="3400424"/>
          </a:xfrm>
          <a:prstGeom prst="rect">
            <a:avLst/>
          </a:prstGeom>
          <a:solidFill>
            <a:srgbClr val="005A7A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Enhanced educational and social events for nursing students living on the Themed Living Community floor</a:t>
            </a:r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28570" y="2388637"/>
            <a:ext cx="3206304" cy="2366533"/>
          </a:xfrm>
          <a:prstGeom prst="rect">
            <a:avLst/>
          </a:prstGeom>
          <a:solidFill>
            <a:srgbClr val="00B0F0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Created new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Marketing and Recruitment position and hired Director  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6" y="2414033"/>
            <a:ext cx="1581901" cy="23411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10139"/>
          <a:stretch/>
        </p:blipFill>
        <p:spPr>
          <a:xfrm>
            <a:off x="7393004" y="4755170"/>
            <a:ext cx="4815402" cy="21049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12744" y="4780566"/>
            <a:ext cx="2320882" cy="2077434"/>
          </a:xfrm>
          <a:prstGeom prst="rect">
            <a:avLst/>
          </a:prstGeom>
          <a:solidFill>
            <a:srgbClr val="79DCFF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Completed data analysis to identify competitors and tweaked website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1"/>
          <a:stretch/>
        </p:blipFill>
        <p:spPr>
          <a:xfrm>
            <a:off x="2372817" y="4786358"/>
            <a:ext cx="2437308" cy="20716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89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00B0F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1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Ensure Academic and Healthcare Excellence</a:t>
            </a:r>
            <a:endParaRPr lang="en-US" sz="2800" dirty="0">
              <a:latin typeface="Tw Cen MT" panose="020B06020201040206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/>
          <a:stretch/>
        </p:blipFill>
        <p:spPr>
          <a:xfrm>
            <a:off x="8467" y="4889241"/>
            <a:ext cx="2523540" cy="19687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-1" y="2388638"/>
            <a:ext cx="2543176" cy="2453950"/>
          </a:xfrm>
          <a:prstGeom prst="rect">
            <a:avLst/>
          </a:prstGeom>
          <a:solidFill>
            <a:srgbClr val="005A7A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Expanded simulation expertise in the Nursing Simulation Lab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23" y="2422589"/>
            <a:ext cx="2253929" cy="24382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/>
          <a:stretch/>
        </p:blipFill>
        <p:spPr>
          <a:xfrm>
            <a:off x="6508514" y="4458418"/>
            <a:ext cx="3106427" cy="23995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2559831" y="4860828"/>
            <a:ext cx="2267089" cy="1997171"/>
          </a:xfrm>
          <a:prstGeom prst="rect">
            <a:avLst/>
          </a:prstGeom>
          <a:solidFill>
            <a:srgbClr val="79DCFF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Increased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non-traditional clinical experiences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48" y="1171575"/>
            <a:ext cx="2499150" cy="1873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4843889" y="4432727"/>
            <a:ext cx="1647656" cy="2425273"/>
          </a:xfrm>
          <a:prstGeom prst="rect">
            <a:avLst/>
          </a:prstGeom>
          <a:solidFill>
            <a:srgbClr val="00B0F0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Offered rolling admission for the RN to BSN program</a:t>
            </a:r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45188" y="1145884"/>
            <a:ext cx="4836492" cy="1899006"/>
          </a:xfrm>
          <a:prstGeom prst="rect">
            <a:avLst/>
          </a:prstGeom>
          <a:solidFill>
            <a:srgbClr val="005A7A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Pre-entry &amp; Retention Opportunities for Undergraduate Diversity 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</a:rPr>
              <a:t>(PROUD) </a:t>
            </a:r>
            <a:r>
              <a:rPr lang="en-US" sz="2400" dirty="0" smtClean="0">
                <a:latin typeface="Tw Cen MT" panose="020B0602020104020603" pitchFamily="34" charset="0"/>
              </a:rPr>
              <a:t>programming augmented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88" y="3060441"/>
            <a:ext cx="4769753" cy="13722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9650880" y="3070581"/>
            <a:ext cx="2541118" cy="3787418"/>
          </a:xfrm>
          <a:prstGeom prst="rect">
            <a:avLst/>
          </a:prstGeom>
          <a:solidFill>
            <a:srgbClr val="AFEAFF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Enhanced the quality and consistency of online programs</a:t>
            </a:r>
            <a:endParaRPr 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EC761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2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Advance Research and Scholarship Impact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05816" y="3544518"/>
            <a:ext cx="4545284" cy="1949413"/>
          </a:xfrm>
          <a:prstGeom prst="rect">
            <a:avLst/>
          </a:prstGeom>
          <a:solidFill>
            <a:srgbClr val="BC451B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$10,000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IBHE grant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53448" y="1156626"/>
            <a:ext cx="3638550" cy="3283241"/>
          </a:xfrm>
          <a:prstGeom prst="rect">
            <a:avLst/>
          </a:prstGeom>
          <a:solidFill>
            <a:srgbClr val="AD372B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$2,000,000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HRSA grant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6738" y="4067174"/>
            <a:ext cx="2885260" cy="2780621"/>
          </a:xfrm>
          <a:prstGeom prst="rect">
            <a:avLst/>
          </a:prstGeom>
          <a:solidFill>
            <a:srgbClr val="A17637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$1,400,000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HRSA grant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" y="3631390"/>
            <a:ext cx="1619250" cy="3206237"/>
          </a:xfrm>
          <a:prstGeom prst="rect">
            <a:avLst/>
          </a:prstGeom>
          <a:solidFill>
            <a:srgbClr val="CF7F09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9</a:t>
            </a:r>
          </a:p>
          <a:p>
            <a:pPr algn="ctr"/>
            <a:r>
              <a:rPr lang="en-US" sz="2800" b="1" dirty="0">
                <a:latin typeface="Tw Cen MT" panose="020B0602020104020603" pitchFamily="34" charset="0"/>
              </a:rPr>
              <a:t>f</a:t>
            </a:r>
            <a:r>
              <a:rPr lang="en-US" sz="2800" b="1" dirty="0" smtClean="0">
                <a:latin typeface="Tw Cen MT" panose="020B0602020104020603" pitchFamily="34" charset="0"/>
              </a:rPr>
              <a:t>unded internal grants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7647" y="4045938"/>
            <a:ext cx="3398169" cy="2812062"/>
          </a:xfrm>
          <a:prstGeom prst="rect">
            <a:avLst/>
          </a:prstGeom>
          <a:solidFill>
            <a:srgbClr val="9D423B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16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Peer-reviewed / refereed articles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3735" y="5209868"/>
            <a:ext cx="4713004" cy="1648131"/>
          </a:xfrm>
          <a:prstGeom prst="rect">
            <a:avLst/>
          </a:prstGeom>
          <a:solidFill>
            <a:srgbClr val="EC7614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22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manuscripts in review </a:t>
            </a:r>
          </a:p>
          <a:p>
            <a:pPr algn="ctr"/>
            <a:r>
              <a:rPr lang="en-US" sz="2000" dirty="0" smtClean="0">
                <a:latin typeface="Tw Cen MT" panose="020B0602020104020603" pitchFamily="34" charset="0"/>
              </a:rPr>
              <a:t>with peer-reviewed / refereed journals</a:t>
            </a:r>
            <a:endParaRPr lang="en-US" sz="2000" dirty="0">
              <a:latin typeface="Tw Cen MT" panose="020B06020201040206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321" y="2400528"/>
            <a:ext cx="2771775" cy="1777055"/>
          </a:xfrm>
          <a:prstGeom prst="rect">
            <a:avLst/>
          </a:prstGeom>
          <a:solidFill>
            <a:srgbClr val="D44E1E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9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external grants </a:t>
            </a:r>
          </a:p>
          <a:p>
            <a:pPr algn="ctr"/>
            <a:r>
              <a:rPr lang="en-US" sz="2000" dirty="0" smtClean="0">
                <a:latin typeface="Tw Cen MT" panose="020B0602020104020603" pitchFamily="34" charset="0"/>
              </a:rPr>
              <a:t>submitted</a:t>
            </a:r>
            <a:endParaRPr lang="en-US" sz="2000" dirty="0">
              <a:latin typeface="Tw Cen MT" panose="020B06020201040206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07454" y="2399379"/>
            <a:ext cx="2463828" cy="2365745"/>
          </a:xfrm>
          <a:prstGeom prst="rect">
            <a:avLst/>
          </a:prstGeom>
          <a:solidFill>
            <a:srgbClr val="A17637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20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research 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active faculty</a:t>
            </a:r>
            <a:endParaRPr lang="en-US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6920" y="1156626"/>
            <a:ext cx="3942531" cy="2377149"/>
          </a:xfrm>
          <a:prstGeom prst="rect">
            <a:avLst/>
          </a:prstGeom>
          <a:solidFill>
            <a:srgbClr val="CF7F09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66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Peer-reviewed / 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refereed presentations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i</a:t>
            </a:r>
            <a:r>
              <a:rPr lang="en-US" sz="2000" dirty="0" smtClean="0">
                <a:latin typeface="Tw Cen MT" panose="020B0602020104020603" pitchFamily="34" charset="0"/>
              </a:rPr>
              <a:t>nternational, national, and </a:t>
            </a:r>
          </a:p>
          <a:p>
            <a:pPr algn="ctr"/>
            <a:r>
              <a:rPr lang="en-US" sz="2000" dirty="0" smtClean="0">
                <a:latin typeface="Tw Cen MT" panose="020B0602020104020603" pitchFamily="34" charset="0"/>
              </a:rPr>
              <a:t>regional / local conferences</a:t>
            </a:r>
            <a:endParaRPr 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EC7614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2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Advance Research and Scholarship Impact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69559" y="4418102"/>
            <a:ext cx="3822439" cy="2428112"/>
          </a:xfrm>
          <a:prstGeom prst="rect">
            <a:avLst/>
          </a:prstGeom>
          <a:solidFill>
            <a:srgbClr val="BC451B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Maitland Collaborative Project between MCN and Speech Language Pathology implemented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33447" y="1145504"/>
            <a:ext cx="2036112" cy="2242847"/>
          </a:xfrm>
          <a:prstGeom prst="rect">
            <a:avLst/>
          </a:prstGeom>
          <a:solidFill>
            <a:srgbClr val="CF7F09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New shared learning space to facilitate teamwork on projects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1217" r="31893" b="21096"/>
          <a:stretch/>
        </p:blipFill>
        <p:spPr>
          <a:xfrm rot="5400000">
            <a:off x="9432244" y="1658350"/>
            <a:ext cx="3250222" cy="22692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583" y="1167882"/>
            <a:ext cx="1473201" cy="2209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30" y="1167882"/>
            <a:ext cx="1475056" cy="22204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06" y="4440103"/>
            <a:ext cx="2013777" cy="24061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3665785" y="4418102"/>
            <a:ext cx="2639095" cy="2428112"/>
          </a:xfrm>
          <a:prstGeom prst="rect">
            <a:avLst/>
          </a:prstGeom>
          <a:solidFill>
            <a:srgbClr val="EC7614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Monthly scholarship status dashboard created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418041"/>
            <a:ext cx="4812112" cy="2000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835251" y="3399681"/>
            <a:ext cx="5040835" cy="1029089"/>
          </a:xfrm>
          <a:prstGeom prst="rect">
            <a:avLst/>
          </a:prstGeom>
          <a:solidFill>
            <a:srgbClr val="9D423B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Office of Nursing Research, Scholarship, and Innovation established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9" y="4450345"/>
            <a:ext cx="3648900" cy="23958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42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F559B6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</a:t>
            </a:r>
            <a:r>
              <a:rPr lang="en-US" sz="3600" b="1" dirty="0">
                <a:latin typeface="High Tower Text" panose="02040502050506030303" pitchFamily="18" charset="0"/>
              </a:rPr>
              <a:t>3</a:t>
            </a:r>
            <a:endParaRPr lang="en-US" sz="3600" b="1" dirty="0" smtClean="0">
              <a:latin typeface="High Tower Text" panose="02040502050506030303" pitchFamily="18" charset="0"/>
            </a:endParaRP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Grow Strategic 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Partnerships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73378" y="2397967"/>
            <a:ext cx="2618620" cy="4445653"/>
          </a:xfrm>
          <a:prstGeom prst="rect">
            <a:avLst/>
          </a:prstGeom>
          <a:solidFill>
            <a:srgbClr val="F11F9C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Collaborated with Student Health Services to offer a flu shot clinic to ISU faculty and staff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9" name="Picture 2" descr="Image may contain: 3 people, people smiling, people stand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6" b="18001"/>
          <a:stretch/>
        </p:blipFill>
        <p:spPr bwMode="auto">
          <a:xfrm>
            <a:off x="6121237" y="4907502"/>
            <a:ext cx="3426903" cy="193611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95" y="5963058"/>
            <a:ext cx="2816716" cy="894942"/>
          </a:xfrm>
          <a:prstGeom prst="rect">
            <a:avLst/>
          </a:prstGeom>
          <a:ln w="2857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3279282" y="2388637"/>
            <a:ext cx="2808389" cy="3574421"/>
          </a:xfrm>
          <a:prstGeom prst="rect">
            <a:avLst/>
          </a:prstGeom>
          <a:solidFill>
            <a:srgbClr val="F11F9C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w Cen MT" panose="020B0602020104020603" pitchFamily="34" charset="0"/>
              </a:rPr>
              <a:t>$99,322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IBHE grant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to establish a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Dedicated Education Unit at Advocate </a:t>
            </a:r>
            <a:r>
              <a:rPr lang="en-US" sz="2400" dirty="0" err="1" smtClean="0">
                <a:latin typeface="Tw Cen MT" panose="020B0602020104020603" pitchFamily="34" charset="0"/>
              </a:rPr>
              <a:t>BroMenn</a:t>
            </a:r>
            <a:r>
              <a:rPr lang="en-US" sz="2400" dirty="0" smtClean="0">
                <a:latin typeface="Tw Cen MT" panose="020B0602020104020603" pitchFamily="34" charset="0"/>
              </a:rPr>
              <a:t> for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Accelerated BSN students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910" y="2416229"/>
            <a:ext cx="3435229" cy="24636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4826920" y="1155213"/>
            <a:ext cx="7365078" cy="1233424"/>
          </a:xfrm>
          <a:prstGeom prst="rect">
            <a:avLst/>
          </a:prstGeom>
          <a:solidFill>
            <a:srgbClr val="F559B6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Partnered with Heartland Community College to offer dual enrollment for RN to BSN program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2" b="10468"/>
          <a:stretch/>
        </p:blipFill>
        <p:spPr>
          <a:xfrm>
            <a:off x="0" y="2416229"/>
            <a:ext cx="3279282" cy="23046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-1" y="4748482"/>
            <a:ext cx="3287869" cy="2095137"/>
          </a:xfrm>
          <a:prstGeom prst="rect">
            <a:avLst/>
          </a:prstGeom>
          <a:solidFill>
            <a:srgbClr val="F892CF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MCN selected as</a:t>
            </a:r>
          </a:p>
          <a:p>
            <a:pPr algn="ctr"/>
            <a:r>
              <a:rPr lang="en-US" sz="2800" b="1" dirty="0" smtClean="0">
                <a:latin typeface="Tw Cen MT" panose="020B0602020104020603" pitchFamily="34" charset="0"/>
              </a:rPr>
              <a:t>1 of 4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Preferred Education Partners in IL for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Advocate Health Care</a:t>
            </a:r>
          </a:p>
        </p:txBody>
      </p:sp>
    </p:spTree>
    <p:extLst>
      <p:ext uri="{BB962C8B-B14F-4D97-AF65-F5344CB8AC3E}">
        <p14:creationId xmlns:p14="http://schemas.microsoft.com/office/powerpoint/2010/main" val="29676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413956"/>
            <a:ext cx="2659309" cy="1548882"/>
          </a:xfrm>
          <a:prstGeom prst="rect">
            <a:avLst/>
          </a:prstGeom>
          <a:solidFill>
            <a:srgbClr val="FAA8D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204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</a:rPr>
              <a:t>u</a:t>
            </a:r>
            <a:r>
              <a:rPr lang="en-US" sz="2400" dirty="0" smtClean="0">
                <a:latin typeface="Tw Cen MT" panose="020B0602020104020603" pitchFamily="34" charset="0"/>
              </a:rPr>
              <a:t>ndergraduate clinical sections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8567" y="2399162"/>
            <a:ext cx="2192682" cy="1563676"/>
          </a:xfrm>
          <a:prstGeom prst="rect">
            <a:avLst/>
          </a:prstGeom>
          <a:solidFill>
            <a:srgbClr val="C50D7B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31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facilities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4" y="-1"/>
            <a:ext cx="4826922" cy="2388637"/>
          </a:xfrm>
          <a:prstGeom prst="rect">
            <a:avLst/>
          </a:prstGeom>
          <a:solidFill>
            <a:srgbClr val="F559B6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</a:t>
            </a:r>
            <a:r>
              <a:rPr lang="en-US" sz="3600" b="1" dirty="0">
                <a:latin typeface="High Tower Text" panose="02040502050506030303" pitchFamily="18" charset="0"/>
              </a:rPr>
              <a:t>3</a:t>
            </a:r>
            <a:endParaRPr lang="en-US" sz="3600" b="1" dirty="0" smtClean="0">
              <a:latin typeface="High Tower Text" panose="02040502050506030303" pitchFamily="18" charset="0"/>
            </a:endParaRP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Grow Strategic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 Partnerships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33784" y="3896659"/>
            <a:ext cx="1875566" cy="2950518"/>
          </a:xfrm>
          <a:prstGeom prst="rect">
            <a:avLst/>
          </a:prstGeom>
          <a:solidFill>
            <a:srgbClr val="F65CB8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Theater students employed as standardized patients</a:t>
            </a:r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70149" y="3973364"/>
            <a:ext cx="1206614" cy="2874318"/>
          </a:xfrm>
          <a:prstGeom prst="rect">
            <a:avLst/>
          </a:prstGeom>
          <a:solidFill>
            <a:srgbClr val="F559B6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8</a:t>
            </a:r>
            <a:r>
              <a:rPr lang="en-US" sz="2800" dirty="0" smtClean="0">
                <a:latin typeface="Tw Cen MT" panose="020B0602020104020603" pitchFamily="34" charset="0"/>
              </a:rPr>
              <a:t> 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hours a day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58" y="5770321"/>
            <a:ext cx="3660891" cy="1087679"/>
          </a:xfrm>
          <a:prstGeom prst="rect">
            <a:avLst/>
          </a:prstGeom>
          <a:solidFill>
            <a:srgbClr val="FAACDA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73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</a:rPr>
              <a:t>s</a:t>
            </a:r>
            <a:r>
              <a:rPr lang="en-US" sz="2400" dirty="0" smtClean="0">
                <a:latin typeface="Tw Cen MT" panose="020B0602020104020603" pitchFamily="34" charset="0"/>
              </a:rPr>
              <a:t>ections on weekends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63" y="4196119"/>
            <a:ext cx="1388930" cy="13889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57" y="3962838"/>
            <a:ext cx="1862879" cy="1796957"/>
          </a:xfrm>
          <a:prstGeom prst="rect">
            <a:avLst/>
          </a:prstGeom>
          <a:solidFill>
            <a:srgbClr val="F559B6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7</a:t>
            </a:r>
            <a:r>
              <a:rPr lang="en-US" sz="2400" dirty="0" smtClean="0">
                <a:latin typeface="Tw Cen MT" panose="020B0602020104020603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days a week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r="5204"/>
          <a:stretch/>
        </p:blipFill>
        <p:spPr>
          <a:xfrm rot="5400000">
            <a:off x="4561706" y="4297679"/>
            <a:ext cx="2873813" cy="22251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4836175" y="1168352"/>
            <a:ext cx="4182436" cy="1230810"/>
          </a:xfrm>
          <a:prstGeom prst="rect">
            <a:avLst/>
          </a:prstGeom>
          <a:solidFill>
            <a:srgbClr val="FAA8D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Summer School Nurse Institute offered for its 6</a:t>
            </a:r>
            <a:r>
              <a:rPr lang="en-US" sz="2400" baseline="30000" dirty="0" smtClean="0">
                <a:latin typeface="Tw Cen MT" panose="020B0602020104020603" pitchFamily="34" charset="0"/>
              </a:rPr>
              <a:t>th</a:t>
            </a:r>
            <a:r>
              <a:rPr lang="en-US" sz="2400" dirty="0" smtClean="0">
                <a:latin typeface="Tw Cen MT" panose="020B0602020104020603" pitchFamily="34" charset="0"/>
              </a:rPr>
              <a:t> year</a:t>
            </a:r>
          </a:p>
        </p:txBody>
      </p:sp>
      <p:pic>
        <p:nvPicPr>
          <p:cNvPr id="1026" name="Picture 2" descr="Image result for school nu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12" y="1156877"/>
            <a:ext cx="3195965" cy="12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23" y="2420828"/>
            <a:ext cx="4110008" cy="15420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9018609" y="2413956"/>
            <a:ext cx="3173389" cy="4444045"/>
          </a:xfrm>
          <a:prstGeom prst="rect">
            <a:avLst/>
          </a:prstGeom>
          <a:solidFill>
            <a:srgbClr val="F1279F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Leadership Brain Trust formed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Leadership Rising,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featuring Laurie Benson, Executive Director of Nurses on Boards Coalition</a:t>
            </a:r>
          </a:p>
        </p:txBody>
      </p:sp>
    </p:spTree>
    <p:extLst>
      <p:ext uri="{BB962C8B-B14F-4D97-AF65-F5344CB8AC3E}">
        <p14:creationId xmlns:p14="http://schemas.microsoft.com/office/powerpoint/2010/main" val="33253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AD8AF2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</a:t>
            </a:r>
            <a:r>
              <a:rPr lang="en-US" sz="3600" b="1" dirty="0">
                <a:latin typeface="High Tower Text" panose="02040502050506030303" pitchFamily="18" charset="0"/>
              </a:rPr>
              <a:t>4</a:t>
            </a:r>
            <a:endParaRPr lang="en-US" sz="3600" b="1" dirty="0" smtClean="0">
              <a:latin typeface="High Tower Text" panose="02040502050506030303" pitchFamily="18" charset="0"/>
            </a:endParaRP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Promote Faculty and Staff Excellence</a:t>
            </a:r>
            <a:endParaRPr lang="en-US" sz="2800" dirty="0">
              <a:latin typeface="Tw Cen MT" panose="020B0602020104020603" pitchFamily="34" charset="0"/>
            </a:endParaRPr>
          </a:p>
        </p:txBody>
      </p:sp>
      <p:pic>
        <p:nvPicPr>
          <p:cNvPr id="4" name="Picture 3" descr="Org Chart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t="19095" r="19065" b="5350"/>
          <a:stretch/>
        </p:blipFill>
        <p:spPr>
          <a:xfrm>
            <a:off x="4826917" y="1145883"/>
            <a:ext cx="7365078" cy="5712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921636" y="2571745"/>
            <a:ext cx="1495425" cy="697739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57150">
            <a:solidFill>
              <a:srgbClr val="7030A0"/>
            </a:solidFill>
            <a:miter lim="800000"/>
            <a:headEnd/>
            <a:tailEnd/>
          </a:ln>
          <a:effectLst>
            <a:glow rad="228600">
              <a:srgbClr val="7030A0">
                <a:alpha val="40000"/>
              </a:srgbClr>
            </a:glo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Dean- Research,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Dyck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7839249" y="2571745"/>
            <a:ext cx="1532290" cy="80509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57150">
            <a:solidFill>
              <a:srgbClr val="7030A0"/>
            </a:solidFill>
            <a:miter lim="800000"/>
            <a:headEnd/>
            <a:tailEnd/>
          </a:ln>
          <a:effectLst>
            <a:glow rad="228600">
              <a:srgbClr val="7030A0">
                <a:alpha val="40000"/>
              </a:srgbClr>
            </a:glo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Dean-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Academics,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Wilson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0311623" y="2571746"/>
            <a:ext cx="1654599" cy="80509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57150">
            <a:solidFill>
              <a:srgbClr val="7030A0"/>
            </a:solidFill>
            <a:miter lim="800000"/>
            <a:headEnd/>
            <a:tailEnd/>
          </a:ln>
          <a:effectLst>
            <a:glow rad="228600">
              <a:srgbClr val="7030A0">
                <a:alpha val="40000"/>
              </a:srgbClr>
            </a:glo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Dean- Academic Support, Mollenhauer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2" y="2399161"/>
            <a:ext cx="4826919" cy="4458839"/>
          </a:xfrm>
          <a:prstGeom prst="rect">
            <a:avLst/>
          </a:prstGeom>
          <a:solidFill>
            <a:srgbClr val="7127F5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Restructuring plan implemented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Leadership positions redefined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Associate Dean for Research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</a:rPr>
              <a:t>Mary Dyck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Associate Dean for Academics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</a:rPr>
              <a:t>Denise Wilson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Associate Dean for Academic Support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</a:rPr>
              <a:t>Janeen Mollenhauer</a:t>
            </a:r>
          </a:p>
        </p:txBody>
      </p:sp>
    </p:spTree>
    <p:extLst>
      <p:ext uri="{BB962C8B-B14F-4D97-AF65-F5344CB8AC3E}">
        <p14:creationId xmlns:p14="http://schemas.microsoft.com/office/powerpoint/2010/main" val="149986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Special Thanks To…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36069"/>
              </p:ext>
            </p:extLst>
          </p:nvPr>
        </p:nvGraphicFramePr>
        <p:xfrm>
          <a:off x="0" y="1145883"/>
          <a:ext cx="12192002" cy="587397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6096001">
                  <a:extLst>
                    <a:ext uri="{9D8B030D-6E8A-4147-A177-3AD203B41FA5}">
                      <a16:colId xmlns:a16="http://schemas.microsoft.com/office/drawing/2014/main" val="668736793"/>
                    </a:ext>
                  </a:extLst>
                </a:gridCol>
                <a:gridCol w="6096001">
                  <a:extLst>
                    <a:ext uri="{9D8B030D-6E8A-4147-A177-3AD203B41FA5}">
                      <a16:colId xmlns:a16="http://schemas.microsoft.com/office/drawing/2014/main" val="4145615817"/>
                    </a:ext>
                  </a:extLst>
                </a:gridCol>
              </a:tblGrid>
              <a:tr h="90070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Janeen Mollenhauer, MS, LCPC</a:t>
                      </a:r>
                    </a:p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Associate Dean, Academic Support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0743251"/>
                  </a:ext>
                </a:extLst>
              </a:tr>
              <a:tr h="9007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Kim Schafer</a:t>
                      </a: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Astroth, PhD, RN</a:t>
                      </a:r>
                    </a:p>
                    <a:p>
                      <a:pPr algn="ctr"/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Director of Graduate Programs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Emily McMahon, BA</a:t>
                      </a:r>
                    </a:p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Director of Marketing and Recruitment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997972"/>
                  </a:ext>
                </a:extLst>
              </a:tr>
              <a:tr h="9007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Mary Dyck, PhD,</a:t>
                      </a: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RN, LNHA</a:t>
                      </a:r>
                    </a:p>
                    <a:p>
                      <a:pPr algn="ctr"/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Associate Dean for Research</a:t>
                      </a:r>
                      <a:endParaRPr lang="en-US" sz="2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Chris Morgan, MBA</a:t>
                      </a:r>
                    </a:p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Director of Technology</a:t>
                      </a:r>
                      <a:endParaRPr lang="en-US" sz="2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692"/>
                  </a:ext>
                </a:extLst>
              </a:tr>
              <a:tr h="9007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Diane Folken, BS</a:t>
                      </a:r>
                    </a:p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Director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of Business and Finance</a:t>
                      </a:r>
                      <a:endParaRPr lang="en-US" sz="2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Denise Wilson, PhD, APN, CNP, CDE</a:t>
                      </a:r>
                    </a:p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Associate Dean, Academics</a:t>
                      </a:r>
                      <a:endParaRPr lang="en-US" sz="2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03618"/>
                  </a:ext>
                </a:extLst>
              </a:tr>
              <a:tr h="9007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Amy Irving, BS</a:t>
                      </a:r>
                    </a:p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Director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of Events</a:t>
                      </a:r>
                      <a:endParaRPr lang="en-US" sz="2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Valerie Wright, DNP, RN, CNE</a:t>
                      </a:r>
                    </a:p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Director of Undergraduate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 Program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092900"/>
                  </a:ext>
                </a:extLst>
              </a:tr>
              <a:tr h="90070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Melissa Jarvill, PhD, RNC-NIC, CHSE</a:t>
                      </a:r>
                    </a:p>
                    <a:p>
                      <a:pPr algn="ctr"/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Director of Nursing Simulation</a:t>
                      </a:r>
                      <a:endParaRPr lang="en-US" sz="2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Faculty, Staff, and Students</a:t>
                      </a:r>
                      <a:endParaRPr lang="en-US" sz="2200" b="0" dirty="0" smtClean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Mennonite College of Nursing</a:t>
                      </a:r>
                      <a:endParaRPr lang="en-US" sz="22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437395"/>
                  </a:ext>
                </a:extLst>
              </a:tr>
              <a:tr h="469772">
                <a:tc gridSpan="2">
                  <a:txBody>
                    <a:bodyPr/>
                    <a:lstStyle/>
                    <a:p>
                      <a:pPr algn="ctr"/>
                      <a:endParaRPr lang="en-US" sz="22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775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6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AD8AF2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</a:t>
            </a:r>
            <a:r>
              <a:rPr lang="en-US" sz="3600" b="1" dirty="0">
                <a:latin typeface="High Tower Text" panose="02040502050506030303" pitchFamily="18" charset="0"/>
              </a:rPr>
              <a:t>4</a:t>
            </a:r>
            <a:endParaRPr lang="en-US" sz="3600" b="1" dirty="0" smtClean="0">
              <a:latin typeface="High Tower Text" panose="02040502050506030303" pitchFamily="18" charset="0"/>
            </a:endParaRP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Promote Faculty and Staff Excellence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7323" y="4445663"/>
            <a:ext cx="3655866" cy="2412337"/>
          </a:xfrm>
          <a:prstGeom prst="rect">
            <a:avLst/>
          </a:prstGeom>
          <a:solidFill>
            <a:srgbClr val="7127F5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All new faculty assigned a mentor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Grant-writing guidance</a:t>
            </a:r>
            <a:endParaRPr lang="en-US" sz="2400" dirty="0"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207"/>
          <a:stretch/>
        </p:blipFill>
        <p:spPr>
          <a:xfrm>
            <a:off x="2290203" y="4480247"/>
            <a:ext cx="3214351" cy="23518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64" y="1180468"/>
            <a:ext cx="4327725" cy="32651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-8738" y="2400912"/>
            <a:ext cx="2276172" cy="2044752"/>
          </a:xfrm>
          <a:prstGeom prst="rect">
            <a:avLst/>
          </a:prstGeom>
          <a:solidFill>
            <a:srgbClr val="8B50F6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w Cen MT" panose="020B0602020104020603" pitchFamily="34" charset="0"/>
              </a:rPr>
              <a:t>75%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Clinical faculty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Part time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8738" y="4445665"/>
            <a:ext cx="2276172" cy="2412335"/>
          </a:xfrm>
          <a:prstGeom prst="rect">
            <a:avLst/>
          </a:prstGeom>
          <a:solidFill>
            <a:srgbClr val="AD8AF2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Weekend </a:t>
            </a:r>
            <a:r>
              <a:rPr lang="en-US" sz="2400" dirty="0" err="1" smtClean="0">
                <a:latin typeface="Tw Cen MT" panose="020B0602020104020603" pitchFamily="34" charset="0"/>
              </a:rPr>
              <a:t>clinicals</a:t>
            </a:r>
            <a:r>
              <a:rPr lang="en-US" sz="2400" dirty="0" smtClean="0">
                <a:latin typeface="Tw Cen MT" panose="020B0602020104020603" pitchFamily="34" charset="0"/>
              </a:rPr>
              <a:t> increased from </a:t>
            </a:r>
          </a:p>
          <a:p>
            <a:pPr algn="ctr"/>
            <a:r>
              <a:rPr lang="en-US" sz="4000" b="1" dirty="0" smtClean="0">
                <a:latin typeface="Tw Cen MT" panose="020B0602020104020603" pitchFamily="34" charset="0"/>
              </a:rPr>
              <a:t>26</a:t>
            </a:r>
            <a:r>
              <a:rPr lang="en-US" sz="2400" dirty="0" smtClean="0">
                <a:latin typeface="Tw Cen MT" panose="020B0602020104020603" pitchFamily="34" charset="0"/>
              </a:rPr>
              <a:t> to </a:t>
            </a:r>
            <a:r>
              <a:rPr lang="en-US" sz="4000" b="1" dirty="0" smtClean="0">
                <a:latin typeface="Tw Cen MT" panose="020B0602020104020603" pitchFamily="34" charset="0"/>
              </a:rPr>
              <a:t>73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57943" y="2400912"/>
            <a:ext cx="2568977" cy="2044750"/>
          </a:xfrm>
          <a:prstGeom prst="rect">
            <a:avLst/>
          </a:prstGeom>
          <a:solidFill>
            <a:srgbClr val="D89EF8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Hiring more FT faculty to decrease Part Time ratio to </a:t>
            </a:r>
            <a:r>
              <a:rPr lang="en-US" sz="4000" b="1" dirty="0" smtClean="0">
                <a:latin typeface="Tw Cen MT" panose="020B0602020104020603" pitchFamily="34" charset="0"/>
              </a:rPr>
              <a:t>55%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211733" y="2275574"/>
            <a:ext cx="2980265" cy="4582425"/>
          </a:xfrm>
          <a:prstGeom prst="rect">
            <a:avLst/>
          </a:prstGeom>
          <a:solidFill>
            <a:srgbClr val="D89EF8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Collaborated with Student Health Services to implement Point and Click Software sharing project</a:t>
            </a:r>
            <a:endParaRPr lang="en-US" sz="4000" b="1" dirty="0" smtClean="0">
              <a:latin typeface="Tw Cen MT" panose="020B06020201040206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733" y="1180468"/>
            <a:ext cx="2968978" cy="10605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94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92D05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5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Sustain Resources Aligned with Strategic Priorities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404928"/>
            <a:ext cx="4826920" cy="2452663"/>
          </a:xfrm>
          <a:prstGeom prst="rect">
            <a:avLst/>
          </a:prstGeom>
          <a:solidFill>
            <a:srgbClr val="B6DF8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Communicated specific needs to donors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4000" b="1" dirty="0" smtClean="0">
                <a:latin typeface="Tw Cen MT" panose="020B0602020104020603" pitchFamily="34" charset="0"/>
              </a:rPr>
              <a:t>$26,000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for telehealth equipment for the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Sim Lab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72108" y="4857591"/>
            <a:ext cx="3701718" cy="2000409"/>
          </a:xfrm>
          <a:prstGeom prst="rect">
            <a:avLst/>
          </a:prstGeom>
          <a:solidFill>
            <a:srgbClr val="83C937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Campaign volunteers recruited to identify prospects, sponsor gatherings, and share stories about MCN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26920" y="3568621"/>
            <a:ext cx="7353790" cy="1288970"/>
          </a:xfrm>
          <a:prstGeom prst="rect">
            <a:avLst/>
          </a:prstGeom>
          <a:solidFill>
            <a:srgbClr val="568424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Campaign priorities shared through personal conversations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case statements  email updates  written materials  videos </a:t>
            </a:r>
            <a:endParaRPr lang="en-US" sz="2400" dirty="0" smtClean="0">
              <a:latin typeface="Tw Cen MT" panose="020B06020201040206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108" y="1169564"/>
            <a:ext cx="3701718" cy="23753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647" r="1073"/>
          <a:stretch/>
        </p:blipFill>
        <p:spPr>
          <a:xfrm>
            <a:off x="4855464" y="1169564"/>
            <a:ext cx="3594108" cy="23753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50" y="4893264"/>
            <a:ext cx="5088958" cy="19719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6166" b="6831"/>
          <a:stretch/>
        </p:blipFill>
        <p:spPr>
          <a:xfrm>
            <a:off x="-3" y="4893265"/>
            <a:ext cx="3383153" cy="19647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87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FY18 Accomplishments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92D05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5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Sustain Resources Aligned with Strategic Priorities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12198" y="1153150"/>
            <a:ext cx="3662702" cy="2318799"/>
          </a:xfrm>
          <a:prstGeom prst="rect">
            <a:avLst/>
          </a:prstGeom>
          <a:solidFill>
            <a:srgbClr val="B6DF8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Added Accelerated sequence to the on campus Full Cost Recovery model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(begins Summer 2018) </a:t>
            </a:r>
            <a:endParaRPr lang="en-US" sz="4000" b="1" dirty="0" smtClean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8436" r="22346"/>
          <a:stretch/>
        </p:blipFill>
        <p:spPr>
          <a:xfrm>
            <a:off x="8529296" y="3465689"/>
            <a:ext cx="3645604" cy="33923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-2" y="4413957"/>
            <a:ext cx="4826920" cy="2444044"/>
          </a:xfrm>
          <a:prstGeom prst="rect">
            <a:avLst/>
          </a:prstGeom>
          <a:solidFill>
            <a:srgbClr val="B6DF8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Began discussions with local donors regarding an integrated health building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Tw Cen MT" panose="020B0602020104020603" pitchFamily="34" charset="0"/>
              </a:rPr>
              <a:t>Rivian</a:t>
            </a:r>
            <a:r>
              <a:rPr lang="en-US" sz="2400" dirty="0" smtClean="0">
                <a:latin typeface="Tw Cen MT" panose="020B0602020104020603" pitchFamily="34" charset="0"/>
              </a:rPr>
              <a:t>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</a:t>
            </a:r>
            <a:r>
              <a:rPr lang="en-US" sz="2400" dirty="0" smtClean="0">
                <a:latin typeface="Tw Cen MT" panose="020B0602020104020603" pitchFamily="34" charset="0"/>
              </a:rPr>
              <a:t>OSF St. Joseph Medical Center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Chestnut Health Systems</a:t>
            </a:r>
            <a:endParaRPr lang="en-US" sz="2400" b="1" dirty="0" smtClean="0">
              <a:latin typeface="Tw Cen MT" panose="020B06020201040206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3160"/>
            <a:ext cx="3781778" cy="19823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3777240" y="2395905"/>
            <a:ext cx="2833887" cy="2009640"/>
          </a:xfrm>
          <a:prstGeom prst="rect">
            <a:avLst/>
          </a:prstGeom>
          <a:solidFill>
            <a:srgbClr val="B6DF8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Raised to date </a:t>
            </a:r>
          </a:p>
          <a:p>
            <a:pPr algn="ctr"/>
            <a:r>
              <a:rPr lang="en-US" sz="4000" b="1" dirty="0" smtClean="0">
                <a:latin typeface="Tw Cen MT" panose="020B0602020104020603" pitchFamily="34" charset="0"/>
              </a:rPr>
              <a:t>$5,061,895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97600" y="4405544"/>
            <a:ext cx="2297500" cy="2452456"/>
          </a:xfrm>
          <a:prstGeom prst="rect">
            <a:avLst/>
          </a:prstGeom>
          <a:solidFill>
            <a:srgbClr val="B6DF8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Raised in FY18</a:t>
            </a:r>
          </a:p>
          <a:p>
            <a:pPr algn="ctr"/>
            <a:r>
              <a:rPr lang="en-US" sz="4000" b="1" dirty="0" smtClean="0">
                <a:latin typeface="Tw Cen MT" panose="020B0602020104020603" pitchFamily="34" charset="0"/>
              </a:rPr>
              <a:t>$372,064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26918" y="1153150"/>
            <a:ext cx="3668182" cy="1235488"/>
          </a:xfrm>
          <a:prstGeom prst="rect">
            <a:avLst/>
          </a:prstGeom>
          <a:solidFill>
            <a:srgbClr val="B6DF89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Campaign goal </a:t>
            </a:r>
          </a:p>
          <a:p>
            <a:pPr algn="ctr"/>
            <a:r>
              <a:rPr lang="en-US" sz="4000" b="1" dirty="0" smtClean="0">
                <a:latin typeface="Tw Cen MT" panose="020B0602020104020603" pitchFamily="34" charset="0"/>
              </a:rPr>
              <a:t>$7.5M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28225" y="2415415"/>
            <a:ext cx="1866875" cy="1990128"/>
          </a:xfrm>
          <a:prstGeom prst="rect">
            <a:avLst/>
          </a:prstGeom>
          <a:solidFill>
            <a:srgbClr val="568424">
              <a:alpha val="4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w Cen MT" panose="020B0602020104020603" pitchFamily="34" charset="0"/>
              </a:rPr>
              <a:t>67%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</a:rPr>
              <a:t>o</a:t>
            </a:r>
            <a:r>
              <a:rPr lang="en-US" sz="2400" dirty="0" smtClean="0">
                <a:latin typeface="Tw Cen MT" panose="020B0602020104020603" pitchFamily="34" charset="0"/>
              </a:rPr>
              <a:t>f campaign goal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92" l="10000" r="90000"/>
                    </a14:imgEffect>
                  </a14:imgLayer>
                </a14:imgProps>
              </a:ext>
            </a:extLst>
          </a:blip>
          <a:srcRect l="27512" r="27514"/>
          <a:stretch/>
        </p:blipFill>
        <p:spPr>
          <a:xfrm>
            <a:off x="5028237" y="4878415"/>
            <a:ext cx="968043" cy="15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</a:t>
            </a:r>
            <a:r>
              <a:rPr lang="en-US" sz="5400" cap="small" dirty="0" smtClean="0">
                <a:latin typeface="Tw Cen MT" panose="020B0602020104020603" pitchFamily="34" charset="0"/>
              </a:rPr>
              <a:t>2018-2023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88" t="-164" r="1983"/>
          <a:stretch/>
        </p:blipFill>
        <p:spPr>
          <a:xfrm>
            <a:off x="1986840" y="-11289"/>
            <a:ext cx="5692299" cy="6869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2531" y="1886562"/>
            <a:ext cx="41994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MCN completed an assessment of the current state of the College and set goals moving forward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Led by Tom Carroll,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former Executive Vice President and Chief Administrative Officer at RR Donnelley,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and ISU Alum</a:t>
            </a:r>
            <a:endParaRPr 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Looking Ahead – FY19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6A7C3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1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Teach our Students with Excellence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6920" y="1145884"/>
            <a:ext cx="7365078" cy="3230174"/>
          </a:xfrm>
          <a:prstGeom prst="rect">
            <a:avLst/>
          </a:prstGeom>
          <a:solidFill>
            <a:srgbClr val="B7CB77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Curriculum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Holistic review and adjustment of undergraduate and graduate curricula – calibrate with best practices, industry needs, licensure requirements, and accrediting agencies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Align testing with NCLEX standards throughout undergraduate program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-2" y="2388637"/>
            <a:ext cx="4810462" cy="4469363"/>
          </a:xfrm>
          <a:prstGeom prst="rect">
            <a:avLst/>
          </a:prstGeom>
          <a:solidFill>
            <a:srgbClr val="A2BC5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Leadership Development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Explore strategic campus-wide partnerships:  MSN/MBA; MPH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Conduct Leadership Academy</a:t>
            </a:r>
          </a:p>
        </p:txBody>
      </p:sp>
      <p:sp>
        <p:nvSpPr>
          <p:cNvPr id="9" name="Rectangle 8"/>
          <p:cNvSpPr/>
          <p:nvPr/>
        </p:nvSpPr>
        <p:spPr>
          <a:xfrm>
            <a:off x="8548690" y="4376058"/>
            <a:ext cx="3643307" cy="2481941"/>
          </a:xfrm>
          <a:prstGeom prst="rect">
            <a:avLst/>
          </a:prstGeom>
          <a:solidFill>
            <a:srgbClr val="798E36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Technology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Develop digital testing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(online testing platform)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920" y="4407409"/>
            <a:ext cx="3721770" cy="2436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748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Looking Ahead – FY19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89323" y="1131594"/>
            <a:ext cx="3402677" cy="3088238"/>
          </a:xfrm>
          <a:prstGeom prst="rect">
            <a:avLst/>
          </a:prstGeom>
          <a:solidFill>
            <a:srgbClr val="5197A5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Reputation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Hire faculty with motivation for research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 smtClean="0">
                <a:latin typeface="Tw Cen MT" panose="020B0602020104020603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Assess faculty needs and impending retirements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2419769"/>
            <a:ext cx="4826922" cy="1791258"/>
          </a:xfrm>
          <a:prstGeom prst="rect">
            <a:avLst/>
          </a:prstGeom>
          <a:solidFill>
            <a:srgbClr val="78B2BE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Focus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Diverse populations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 smtClean="0">
                <a:latin typeface="Tw Cen MT" panose="020B0602020104020603" pitchFamily="34" charset="0"/>
              </a:rPr>
              <a:t> Vulnerable people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Cross discipline  Clinical practice</a:t>
            </a:r>
            <a:endParaRPr lang="en-US" sz="2400" dirty="0" smtClean="0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4219832"/>
            <a:ext cx="8229597" cy="2647025"/>
          </a:xfrm>
          <a:prstGeom prst="rect">
            <a:avLst/>
          </a:prstGeom>
          <a:solidFill>
            <a:srgbClr val="78B2BE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Leverage Technology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</a:rPr>
              <a:t>t</a:t>
            </a:r>
            <a:r>
              <a:rPr lang="en-US" sz="2400" dirty="0" smtClean="0">
                <a:latin typeface="Tw Cen MT" panose="020B0602020104020603" pitchFamily="34" charset="0"/>
              </a:rPr>
              <a:t>o enhance programs that require research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(PhD, DNP, etc.)</a:t>
            </a:r>
          </a:p>
          <a:p>
            <a:pPr algn="ctr"/>
            <a:r>
              <a:rPr lang="en-US" sz="2400" dirty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Develop timeline tracking system for grant and IRB protocol submissions, and research projects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3F7681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2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Strategically Grow Research and Scholarly Works</a:t>
            </a:r>
            <a:endParaRPr lang="en-US" sz="28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7375" r="10136" b="3067"/>
          <a:stretch/>
        </p:blipFill>
        <p:spPr>
          <a:xfrm>
            <a:off x="4866579" y="1145881"/>
            <a:ext cx="3959064" cy="30651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456"/>
            <a:ext cx="3962400" cy="26245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54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Looking Ahead – FY19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C0000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3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Collaborate with Our Community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07" y="2388636"/>
            <a:ext cx="2860772" cy="2928429"/>
          </a:xfrm>
          <a:prstGeom prst="rect">
            <a:avLst/>
          </a:prstGeom>
          <a:solidFill>
            <a:srgbClr val="FF6565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Strengthen and Develop Partnerships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Student education that benefits the community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-2" y="5317066"/>
            <a:ext cx="12192000" cy="1540933"/>
          </a:xfrm>
          <a:prstGeom prst="rect">
            <a:avLst/>
          </a:prstGeom>
          <a:solidFill>
            <a:srgbClr val="A8000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Strengthen Alumni Engagement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Fundraising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r>
              <a:rPr lang="en-US" sz="2400" dirty="0" smtClean="0">
                <a:latin typeface="Tw Cen MT" panose="020B0602020104020603" pitchFamily="34" charset="0"/>
              </a:rPr>
              <a:t> Developing clinical sites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Collaborating on community service projects  Assisting in classroom or sim lab learning  Mentoring students in the clinical setting in which our alumni work</a:t>
            </a:r>
            <a:endParaRPr lang="en-US" sz="2400" dirty="0" smtClean="0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33530" y="1157883"/>
            <a:ext cx="7358470" cy="1199147"/>
          </a:xfrm>
          <a:prstGeom prst="rect">
            <a:avLst/>
          </a:prstGeom>
          <a:solidFill>
            <a:srgbClr val="FF6565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Capture and Highlight Community Service of the college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33529" y="2359378"/>
            <a:ext cx="3565404" cy="2950566"/>
          </a:xfrm>
          <a:prstGeom prst="rect">
            <a:avLst/>
          </a:prstGeom>
          <a:solidFill>
            <a:srgbClr val="F20000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Feature health-related service work in branding stories about the college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102" r="61662"/>
          <a:stretch/>
        </p:blipFill>
        <p:spPr>
          <a:xfrm>
            <a:off x="2873988" y="2422385"/>
            <a:ext cx="1923790" cy="28862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D6A020A-7D56-4016-9469-4FB901078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85" y="2392617"/>
            <a:ext cx="3735150" cy="2892842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9426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Looking Ahead – FY19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442A74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4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Develop Diverse Clinical Experiences for Students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6920" y="1155543"/>
            <a:ext cx="7365078" cy="1233094"/>
          </a:xfrm>
          <a:prstGeom prst="rect">
            <a:avLst/>
          </a:prstGeom>
          <a:solidFill>
            <a:srgbClr val="8E6CCA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Assure Varied Clinical Experiences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" y="2389512"/>
            <a:ext cx="4826923" cy="1674488"/>
          </a:xfrm>
          <a:prstGeom prst="rect">
            <a:avLst/>
          </a:prstGeom>
          <a:solidFill>
            <a:srgbClr val="653EAC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Expand Clinical Partnerships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4064000"/>
            <a:ext cx="4842934" cy="2787006"/>
          </a:xfrm>
          <a:prstGeom prst="rect">
            <a:avLst/>
          </a:prstGeom>
          <a:solidFill>
            <a:srgbClr val="8E6CCA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Increase Role of Simulation Learning to Enhance Clinical Experiences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3" y="2413818"/>
            <a:ext cx="3127024" cy="44128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969956" y="2388637"/>
            <a:ext cx="4222044" cy="4462370"/>
          </a:xfrm>
          <a:prstGeom prst="rect">
            <a:avLst/>
          </a:prstGeom>
          <a:solidFill>
            <a:srgbClr val="442A74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w Cen MT" panose="020B0602020104020603" pitchFamily="34" charset="0"/>
              </a:rPr>
              <a:t>Change Agents to the Underserved: Service Education (CAUSE)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HRSA Primary Care Grant pending</a:t>
            </a:r>
            <a:endParaRPr lang="en-US" sz="28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7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		 </a:t>
            </a:r>
            <a:r>
              <a:rPr lang="en-US" sz="5400" cap="small" dirty="0" smtClean="0">
                <a:latin typeface="Tw Cen MT" panose="020B0602020104020603" pitchFamily="34" charset="0"/>
              </a:rPr>
              <a:t>Looking Ahead – FY19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4826922" cy="2388637"/>
          </a:xfrm>
          <a:prstGeom prst="rect">
            <a:avLst/>
          </a:prstGeom>
          <a:solidFill>
            <a:srgbClr val="EC7614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High Tower Text" panose="02040502050506030303" pitchFamily="18" charset="0"/>
              </a:rPr>
              <a:t>Strategic Goal 5</a:t>
            </a:r>
          </a:p>
          <a:p>
            <a:pPr algn="ctr"/>
            <a:r>
              <a:rPr lang="en-US" sz="2400" b="1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</a:t>
            </a:r>
          </a:p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Grow and Promote a Premier Institution of Nursing Excellence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6920" y="1155543"/>
            <a:ext cx="7365078" cy="1227249"/>
          </a:xfrm>
          <a:prstGeom prst="rect">
            <a:avLst/>
          </a:prstGeom>
          <a:solidFill>
            <a:schemeClr val="accent1">
              <a:lumMod val="40000"/>
              <a:lumOff val="6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Culture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Clarify job responsibilities </a:t>
            </a:r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 </a:t>
            </a:r>
            <a:r>
              <a:rPr lang="en-US" sz="2400" dirty="0" smtClean="0">
                <a:latin typeface="Tw Cen MT" panose="020B0602020104020603" pitchFamily="34" charset="0"/>
              </a:rPr>
              <a:t>Assess job satisfaction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404142"/>
            <a:ext cx="3200400" cy="3373252"/>
          </a:xfrm>
          <a:prstGeom prst="rect">
            <a:avLst/>
          </a:prstGeom>
          <a:solidFill>
            <a:schemeClr val="accent1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Marketing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Design and implement a recruitment plan that 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759852"/>
              </p:ext>
            </p:extLst>
          </p:nvPr>
        </p:nvGraphicFramePr>
        <p:xfrm>
          <a:off x="730955" y="3768811"/>
          <a:ext cx="173848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89">
                  <a:extLst>
                    <a:ext uri="{9D8B030D-6E8A-4147-A177-3AD203B41FA5}">
                      <a16:colId xmlns:a16="http://schemas.microsoft.com/office/drawing/2014/main" val="584135362"/>
                    </a:ext>
                  </a:extLst>
                </a:gridCol>
                <a:gridCol w="1483300">
                  <a:extLst>
                    <a:ext uri="{9D8B030D-6E8A-4147-A177-3AD203B41FA5}">
                      <a16:colId xmlns:a16="http://schemas.microsoft.com/office/drawing/2014/main" val="4166812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S</a:t>
                      </a:r>
                      <a:endParaRPr lang="en-US" sz="24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pecific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146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easurable</a:t>
                      </a:r>
                      <a:endParaRPr lang="en-US" sz="24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164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chievable</a:t>
                      </a:r>
                      <a:endParaRPr lang="en-US" sz="24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31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R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elevant</a:t>
                      </a:r>
                      <a:endParaRPr lang="en-US" sz="24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68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ime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-bound</a:t>
                      </a:r>
                      <a:endParaRPr lang="en-US" sz="2400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10177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942668" y="2404142"/>
            <a:ext cx="5249331" cy="3371499"/>
          </a:xfrm>
          <a:prstGeom prst="rect">
            <a:avLst/>
          </a:prstGeom>
          <a:solidFill>
            <a:schemeClr val="accent1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4400" b="1" dirty="0" smtClean="0">
                <a:latin typeface="Tw Cen MT" panose="020B0602020104020603" pitchFamily="34" charset="0"/>
              </a:rPr>
              <a:t>Foundation Building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Create vision for a new building and begin planning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Inspire the community, alumni, and donors with the possibilities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 smtClean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Seek commitments of financial support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776518"/>
            <a:ext cx="12191998" cy="108148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Faculty and Staff Development and Funding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Assess needs and deliver development to faculty and staff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00400" y="2398297"/>
            <a:ext cx="3742268" cy="3377345"/>
          </a:xfrm>
          <a:prstGeom prst="rect">
            <a:avLst/>
          </a:prstGeom>
          <a:solidFill>
            <a:srgbClr val="E57249">
              <a:alpha val="69804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600" b="1" dirty="0" smtClean="0">
                <a:latin typeface="Tw Cen MT" panose="020B0602020104020603" pitchFamily="34" charset="0"/>
              </a:rPr>
              <a:t>100</a:t>
            </a:r>
            <a:r>
              <a:rPr lang="en-US" sz="3600" b="1" baseline="30000" dirty="0" smtClean="0">
                <a:latin typeface="Tw Cen MT" panose="020B0602020104020603" pitchFamily="34" charset="0"/>
              </a:rPr>
              <a:t>th</a:t>
            </a:r>
            <a:r>
              <a:rPr lang="en-US" sz="3600" b="1" dirty="0" smtClean="0">
                <a:latin typeface="Tw Cen MT" panose="020B0602020104020603" pitchFamily="34" charset="0"/>
              </a:rPr>
              <a:t> Anniversary Celebration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Engage community, alumni, faculty, staff, and students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  <a:sym typeface="Wingdings 2" panose="05020102010507070707" pitchFamily="18" charset="2"/>
              </a:rPr>
              <a:t></a:t>
            </a:r>
            <a:endParaRPr lang="en-US" sz="2400" dirty="0">
              <a:latin typeface="Tw Cen MT" panose="020B0602020104020603" pitchFamily="34" charset="0"/>
            </a:endParaRP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Link celebration with </a:t>
            </a:r>
          </a:p>
          <a:p>
            <a:pPr algn="ctr"/>
            <a:r>
              <a:rPr lang="en-US" sz="2400" dirty="0" smtClean="0">
                <a:latin typeface="Tw Cen MT" panose="020B0602020104020603" pitchFamily="34" charset="0"/>
              </a:rPr>
              <a:t>Redbirds Rising goals</a:t>
            </a:r>
          </a:p>
        </p:txBody>
      </p:sp>
    </p:spTree>
    <p:extLst>
      <p:ext uri="{BB962C8B-B14F-4D97-AF65-F5344CB8AC3E}">
        <p14:creationId xmlns:p14="http://schemas.microsoft.com/office/powerpoint/2010/main" val="19670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</a:t>
            </a:r>
            <a:r>
              <a:rPr lang="en-US" sz="5400" cap="small" dirty="0" smtClean="0">
                <a:latin typeface="Tw Cen MT" panose="020B0602020104020603" pitchFamily="34" charset="0"/>
              </a:rPr>
              <a:t>Permanent Funding Requests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313849"/>
              </p:ext>
            </p:extLst>
          </p:nvPr>
        </p:nvGraphicFramePr>
        <p:xfrm>
          <a:off x="4126445" y="1462553"/>
          <a:ext cx="7795727" cy="16940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795727">
                  <a:extLst>
                    <a:ext uri="{9D8B030D-6E8A-4147-A177-3AD203B41FA5}">
                      <a16:colId xmlns:a16="http://schemas.microsoft.com/office/drawing/2014/main" val="852819946"/>
                    </a:ext>
                  </a:extLst>
                </a:gridCol>
              </a:tblGrid>
              <a:tr h="16940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baseline="0" dirty="0" smtClean="0">
                          <a:latin typeface="Tw Cen MT" panose="020B0602020104020603" pitchFamily="34" charset="0"/>
                        </a:rPr>
                        <a:t>Civil Service Exempt position</a:t>
                      </a:r>
                      <a:endParaRPr lang="en-US" sz="2600" b="0" dirty="0" smtClean="0">
                        <a:latin typeface="Tw Cen MT" panose="020B0602020104020603" pitchFamily="34" charset="0"/>
                      </a:endParaRPr>
                    </a:p>
                    <a:p>
                      <a:pPr algn="ctr"/>
                      <a:r>
                        <a:rPr lang="en-US" sz="2600" b="0" dirty="0" smtClean="0">
                          <a:latin typeface="Tw Cen MT" panose="020B0602020104020603" pitchFamily="34" charset="0"/>
                        </a:rPr>
                        <a:t>BSN Clinical Simulation Lab Coordinator </a:t>
                      </a:r>
                    </a:p>
                    <a:p>
                      <a:pPr algn="ctr"/>
                      <a:r>
                        <a:rPr lang="en-US" sz="2600" b="0" dirty="0" smtClean="0">
                          <a:latin typeface="Tw Cen MT" panose="020B0602020104020603" pitchFamily="34" charset="0"/>
                        </a:rPr>
                        <a:t>to assist with increased use of the simulation lab</a:t>
                      </a:r>
                      <a:r>
                        <a:rPr lang="en-US" sz="2600" b="0" baseline="0" dirty="0" smtClean="0">
                          <a:latin typeface="Tw Cen MT" panose="020B0602020104020603" pitchFamily="34" charset="0"/>
                        </a:rPr>
                        <a:t>  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5441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883"/>
            <a:ext cx="3813142" cy="5712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/>
          <a:stretch/>
        </p:blipFill>
        <p:spPr>
          <a:xfrm>
            <a:off x="4226767" y="3813014"/>
            <a:ext cx="3305324" cy="2502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3813014"/>
            <a:ext cx="3754378" cy="25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8"/>
            <a:ext cx="12192000" cy="804672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2128" b="0" i="0" u="none" strike="noStrike" kern="1200" cap="none" spc="50" normalizeH="0" baseline="0">
                <a:solidFill>
                  <a:prstClr val="white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2800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Undergraduate </a:t>
            </a:r>
            <a:r>
              <a:rPr lang="en-US" sz="2800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Applications and Enrollment</a:t>
            </a:r>
            <a:r>
              <a:rPr lang="en-US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 </a:t>
            </a:r>
            <a:endParaRPr lang="en-US" spc="50" dirty="0" smtClean="0">
              <a:solidFill>
                <a:prstClr val="white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Applications and Enrollment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3834602648"/>
              </p:ext>
            </p:extLst>
          </p:nvPr>
        </p:nvGraphicFramePr>
        <p:xfrm>
          <a:off x="860487" y="1730506"/>
          <a:ext cx="10674221" cy="531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408023"/>
              </p:ext>
            </p:extLst>
          </p:nvPr>
        </p:nvGraphicFramePr>
        <p:xfrm>
          <a:off x="0" y="769354"/>
          <a:ext cx="547707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7073">
                  <a:extLst>
                    <a:ext uri="{9D8B030D-6E8A-4147-A177-3AD203B41FA5}">
                      <a16:colId xmlns:a16="http://schemas.microsoft.com/office/drawing/2014/main" val="1422262814"/>
                    </a:ext>
                  </a:extLst>
                </a:gridCol>
              </a:tblGrid>
              <a:tr h="804672">
                <a:tc>
                  <a:txBody>
                    <a:bodyPr/>
                    <a:lstStyle/>
                    <a:p>
                      <a:r>
                        <a:rPr lang="en-US" sz="4000" b="0" cap="small" dirty="0" smtClean="0">
                          <a:latin typeface="Tw Cen MT" panose="020B0602020104020603" pitchFamily="34" charset="0"/>
                        </a:rPr>
                        <a:t>Traditional BSN</a:t>
                      </a:r>
                      <a:endParaRPr lang="en-US" sz="2400" b="0" cap="small" dirty="0" smtClean="0">
                        <a:latin typeface="Tw Cen MT" panose="020B0602020104020603" pitchFamily="34" charset="0"/>
                      </a:endParaRPr>
                    </a:p>
                    <a:p>
                      <a:r>
                        <a:rPr lang="en-US" sz="2000" b="0" cap="small" dirty="0" smtClean="0">
                          <a:latin typeface="Tw Cen MT" panose="020B0602020104020603" pitchFamily="34" charset="0"/>
                        </a:rPr>
                        <a:t>including Direct Admits</a:t>
                      </a:r>
                      <a:r>
                        <a:rPr lang="en-US" sz="2000" b="0" cap="small" baseline="0" dirty="0" smtClean="0">
                          <a:latin typeface="Tw Cen MT" panose="020B0602020104020603" pitchFamily="34" charset="0"/>
                        </a:rPr>
                        <a:t> and Transfers</a:t>
                      </a:r>
                      <a:endParaRPr lang="en-US" sz="2000" b="0" cap="small" dirty="0">
                        <a:latin typeface="Tw Cen MT" panose="020B06020201040206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222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7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</a:t>
            </a:r>
            <a:r>
              <a:rPr lang="en-US" sz="5400" cap="small" dirty="0" smtClean="0">
                <a:latin typeface="Tw Cen MT" panose="020B0602020104020603" pitchFamily="34" charset="0"/>
              </a:rPr>
              <a:t>Strategic Budget Carryover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140177"/>
            <a:ext cx="12191997" cy="570559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 l="93" t="-6727" r="-93" b="-132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16974"/>
              </p:ext>
            </p:extLst>
          </p:nvPr>
        </p:nvGraphicFramePr>
        <p:xfrm>
          <a:off x="0" y="1368436"/>
          <a:ext cx="12191999" cy="5242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42994">
                  <a:extLst>
                    <a:ext uri="{9D8B030D-6E8A-4147-A177-3AD203B41FA5}">
                      <a16:colId xmlns:a16="http://schemas.microsoft.com/office/drawing/2014/main" val="852819946"/>
                    </a:ext>
                  </a:extLst>
                </a:gridCol>
                <a:gridCol w="6049005">
                  <a:extLst>
                    <a:ext uri="{9D8B030D-6E8A-4147-A177-3AD203B41FA5}">
                      <a16:colId xmlns:a16="http://schemas.microsoft.com/office/drawing/2014/main" val="773910688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latin typeface="Tw Cen MT" panose="020B0602020104020603" pitchFamily="34" charset="0"/>
                        </a:rPr>
                        <a:t>Summer 2018 expenses paid in FY19</a:t>
                      </a:r>
                    </a:p>
                    <a:p>
                      <a:pPr algn="ctr"/>
                      <a:r>
                        <a:rPr lang="en-US" sz="2800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$137,345</a:t>
                      </a:r>
                      <a:endParaRPr lang="en-US" sz="2800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smtClean="0">
                          <a:latin typeface="Tw Cen MT" panose="020B0602020104020603" pitchFamily="34" charset="0"/>
                        </a:rPr>
                        <a:t>Civil Service Extra Help support</a:t>
                      </a:r>
                    </a:p>
                    <a:p>
                      <a:pPr algn="ctr"/>
                      <a:r>
                        <a:rPr lang="en-US" sz="28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$5,000</a:t>
                      </a:r>
                      <a:endParaRPr lang="en-US" sz="28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544104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w Cen MT" panose="020B0602020104020603" pitchFamily="34" charset="0"/>
                        </a:rPr>
                        <a:t>IBHE buyouts for FY19</a:t>
                      </a:r>
                      <a:r>
                        <a:rPr lang="en-US" sz="2600" baseline="0" dirty="0" smtClean="0">
                          <a:latin typeface="Tw Cen MT" panose="020B0602020104020603" pitchFamily="34" charset="0"/>
                        </a:rPr>
                        <a:t> activities</a:t>
                      </a:r>
                      <a:endParaRPr lang="en-US" sz="2600" dirty="0" smtClean="0">
                        <a:latin typeface="Tw Cen MT" panose="020B0602020104020603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$38,379</a:t>
                      </a:r>
                      <a:endParaRPr lang="en-US" sz="28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w Cen MT" panose="020B0602020104020603" pitchFamily="34" charset="0"/>
                        </a:rPr>
                        <a:t>Course release for</a:t>
                      </a:r>
                      <a:r>
                        <a:rPr lang="en-US" sz="2600" baseline="0" dirty="0" smtClean="0">
                          <a:latin typeface="Tw Cen MT" panose="020B0602020104020603" pitchFamily="34" charset="0"/>
                        </a:rPr>
                        <a:t> scholarly endeavors</a:t>
                      </a:r>
                      <a:endParaRPr lang="en-US" sz="2600" dirty="0" smtClean="0">
                        <a:latin typeface="Tw Cen MT" panose="020B0602020104020603" pitchFamily="34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$42,000</a:t>
                      </a:r>
                      <a:endParaRPr lang="en-US" sz="28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996474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w Cen MT" panose="020B0602020104020603" pitchFamily="34" charset="0"/>
                        </a:rPr>
                        <a:t>GA support</a:t>
                      </a:r>
                    </a:p>
                    <a:p>
                      <a:pPr algn="ctr"/>
                      <a:r>
                        <a:rPr lang="en-US" sz="28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$70,000</a:t>
                      </a:r>
                      <a:endParaRPr lang="en-US" sz="28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w Cen MT" panose="020B0602020104020603" pitchFamily="34" charset="0"/>
                        </a:rPr>
                        <a:t>Summer research faculty fellowships</a:t>
                      </a:r>
                      <a:endParaRPr lang="en-US" sz="2600" baseline="0" dirty="0" smtClean="0">
                        <a:latin typeface="Tw Cen MT" panose="020B0602020104020603" pitchFamily="34" charset="0"/>
                      </a:endParaRPr>
                    </a:p>
                    <a:p>
                      <a:pPr algn="ctr"/>
                      <a:r>
                        <a:rPr lang="en-US" sz="2800" b="1" baseline="0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$20,000</a:t>
                      </a:r>
                      <a:endParaRPr lang="en-US" sz="28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571219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w Cen MT" panose="020B0602020104020603" pitchFamily="34" charset="0"/>
                        </a:rPr>
                        <a:t>Student worker support</a:t>
                      </a:r>
                    </a:p>
                    <a:p>
                      <a:pPr algn="ctr"/>
                      <a:r>
                        <a:rPr lang="en-US" sz="28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$55,000</a:t>
                      </a:r>
                      <a:endParaRPr lang="en-US" sz="28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 smtClean="0">
                          <a:latin typeface="Tw Cen MT" panose="020B0602020104020603" pitchFamily="34" charset="0"/>
                        </a:rPr>
                        <a:t>One Predictive, Google </a:t>
                      </a:r>
                      <a:r>
                        <a:rPr lang="en-US" sz="2600" baseline="0" dirty="0" err="1" smtClean="0">
                          <a:latin typeface="Tw Cen MT" panose="020B0602020104020603" pitchFamily="34" charset="0"/>
                        </a:rPr>
                        <a:t>Adwords</a:t>
                      </a:r>
                      <a:r>
                        <a:rPr lang="en-US" sz="2600" baseline="0" dirty="0" smtClean="0">
                          <a:latin typeface="Tw Cen MT" panose="020B06020201040206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600" baseline="0" dirty="0" smtClean="0">
                          <a:latin typeface="Tw Cen MT" panose="020B0602020104020603" pitchFamily="34" charset="0"/>
                        </a:rPr>
                        <a:t>Audit and Consultancy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$6,000</a:t>
                      </a:r>
                      <a:endParaRPr lang="en-US" sz="28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798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</a:t>
            </a:r>
            <a:r>
              <a:rPr lang="en-US" sz="5400" cap="small" dirty="0" smtClean="0">
                <a:latin typeface="Tw Cen MT" panose="020B0602020104020603" pitchFamily="34" charset="0"/>
              </a:rPr>
              <a:t>Provost Enhancement Requests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674556"/>
              </p:ext>
            </p:extLst>
          </p:nvPr>
        </p:nvGraphicFramePr>
        <p:xfrm>
          <a:off x="0" y="1145883"/>
          <a:ext cx="12192000" cy="571211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129867">
                  <a:extLst>
                    <a:ext uri="{9D8B030D-6E8A-4147-A177-3AD203B41FA5}">
                      <a16:colId xmlns:a16="http://schemas.microsoft.com/office/drawing/2014/main" val="852819946"/>
                    </a:ext>
                  </a:extLst>
                </a:gridCol>
                <a:gridCol w="6062133">
                  <a:extLst>
                    <a:ext uri="{9D8B030D-6E8A-4147-A177-3AD203B41FA5}">
                      <a16:colId xmlns:a16="http://schemas.microsoft.com/office/drawing/2014/main" val="773910688"/>
                    </a:ext>
                  </a:extLst>
                </a:gridCol>
              </a:tblGrid>
              <a:tr h="134956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w Cen MT" panose="020B0602020104020603" pitchFamily="34" charset="0"/>
                        </a:rPr>
                        <a:t>Feasibility study for a new building</a:t>
                      </a:r>
                    </a:p>
                    <a:p>
                      <a:pPr algn="ctr"/>
                      <a:r>
                        <a:rPr lang="en-US" sz="3600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$100,000</a:t>
                      </a:r>
                      <a:endParaRPr lang="en-US" sz="3600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Tw Cen MT" panose="020B0602020104020603" pitchFamily="34" charset="0"/>
                        </a:rPr>
                        <a:t>Facebook lead generation</a:t>
                      </a:r>
                    </a:p>
                    <a:p>
                      <a:pPr algn="ctr"/>
                      <a:r>
                        <a:rPr lang="en-US" sz="36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$24,000</a:t>
                      </a:r>
                      <a:endParaRPr lang="en-US" sz="36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544104"/>
                  </a:ext>
                </a:extLst>
              </a:tr>
              <a:tr h="16634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Explore expanding the Nursing Simulation Lab</a:t>
                      </a:r>
                    </a:p>
                    <a:p>
                      <a:pPr algn="ctr"/>
                      <a:r>
                        <a:rPr lang="en-US" sz="36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$15,000</a:t>
                      </a:r>
                      <a:endParaRPr lang="en-US" sz="36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Advertising</a:t>
                      </a:r>
                    </a:p>
                    <a:p>
                      <a:pPr algn="ctr"/>
                      <a:r>
                        <a:rPr lang="en-US" sz="36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$24,000</a:t>
                      </a:r>
                      <a:endParaRPr lang="en-US" sz="36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996474"/>
                  </a:ext>
                </a:extLst>
              </a:tr>
              <a:tr h="13495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Computer Lab refresh</a:t>
                      </a:r>
                    </a:p>
                    <a:p>
                      <a:pPr algn="ctr"/>
                      <a:r>
                        <a:rPr lang="en-US" sz="36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$21,000</a:t>
                      </a:r>
                      <a:endParaRPr lang="en-US" sz="36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Brand</a:t>
                      </a:r>
                      <a:r>
                        <a:rPr lang="en-US" sz="3200" baseline="0" dirty="0" smtClean="0">
                          <a:latin typeface="Tw Cen MT" panose="020B0602020104020603" pitchFamily="34" charset="0"/>
                        </a:rPr>
                        <a:t> perception study</a:t>
                      </a:r>
                    </a:p>
                    <a:p>
                      <a:pPr algn="ctr"/>
                      <a:r>
                        <a:rPr lang="en-US" sz="3600" b="1" baseline="0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$43,000</a:t>
                      </a:r>
                      <a:endParaRPr lang="en-US" sz="36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571219"/>
                  </a:ext>
                </a:extLst>
              </a:tr>
              <a:tr h="13495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Digital recruitment funds</a:t>
                      </a:r>
                    </a:p>
                    <a:p>
                      <a:pPr algn="ctr"/>
                      <a:r>
                        <a:rPr lang="en-US" sz="36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$63,768</a:t>
                      </a:r>
                      <a:endParaRPr lang="en-US" sz="36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w Cen MT" panose="020B0602020104020603" pitchFamily="34" charset="0"/>
                        </a:rPr>
                        <a:t>Standing work</a:t>
                      </a:r>
                      <a:r>
                        <a:rPr lang="en-US" sz="3200" baseline="0" dirty="0" smtClean="0">
                          <a:latin typeface="Tw Cen MT" panose="020B0602020104020603" pitchFamily="34" charset="0"/>
                        </a:rPr>
                        <a:t> stations</a:t>
                      </a:r>
                    </a:p>
                    <a:p>
                      <a:pPr algn="ctr"/>
                      <a:r>
                        <a:rPr lang="en-US" sz="3600" b="1" baseline="0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$4,800</a:t>
                      </a:r>
                      <a:endParaRPr lang="en-US" sz="36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798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</a:t>
            </a:r>
            <a:r>
              <a:rPr lang="en-US" sz="5400" cap="small" dirty="0" smtClean="0">
                <a:latin typeface="Tw Cen MT" panose="020B0602020104020603" pitchFamily="34" charset="0"/>
              </a:rPr>
              <a:t>Personnel Requests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79863"/>
              </p:ext>
            </p:extLst>
          </p:nvPr>
        </p:nvGraphicFramePr>
        <p:xfrm>
          <a:off x="530288" y="1558212"/>
          <a:ext cx="11131420" cy="17468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131420">
                  <a:extLst>
                    <a:ext uri="{9D8B030D-6E8A-4147-A177-3AD203B41FA5}">
                      <a16:colId xmlns:a16="http://schemas.microsoft.com/office/drawing/2014/main" val="852819946"/>
                    </a:ext>
                  </a:extLst>
                </a:gridCol>
              </a:tblGrid>
              <a:tr h="17468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4 </a:t>
                      </a:r>
                      <a:r>
                        <a:rPr lang="en-US" sz="4000" b="0" baseline="0" dirty="0" smtClean="0">
                          <a:latin typeface="Tw Cen MT" panose="020B0602020104020603" pitchFamily="34" charset="0"/>
                        </a:rPr>
                        <a:t>Tenure Track Faculty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 smtClean="0">
                          <a:effectLst/>
                          <a:latin typeface="Tw Cen MT" panose="020B0602020104020603" pitchFamily="34" charset="0"/>
                        </a:rPr>
                        <a:t>PhD and DNP prepared nurses to teach in the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 smtClean="0">
                          <a:effectLst/>
                          <a:latin typeface="Tw Cen MT" panose="020B0602020104020603" pitchFamily="34" charset="0"/>
                        </a:rPr>
                        <a:t>undergraduate and graduate programs</a:t>
                      </a:r>
                      <a:endParaRPr lang="en-US" sz="3200" dirty="0" smtClean="0"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544104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399" y="3379237"/>
            <a:ext cx="3884815" cy="38848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07" y="3379235"/>
            <a:ext cx="3884815" cy="38848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07" y="3379235"/>
            <a:ext cx="3884815" cy="38848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13" y="3379237"/>
            <a:ext cx="3884815" cy="388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5198" y="1555883"/>
            <a:ext cx="772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Edwardian Script ITC" panose="030303020407070D0804" pitchFamily="66" charset="0"/>
              </a:rPr>
              <a:t>Thank you</a:t>
            </a:r>
          </a:p>
          <a:p>
            <a:pPr algn="ctr"/>
            <a:endParaRPr lang="en-US" sz="3600" dirty="0">
              <a:latin typeface="Tw Cen MT" panose="020B0602020104020603" pitchFamily="34" charset="0"/>
            </a:endParaRPr>
          </a:p>
          <a:p>
            <a:pPr algn="ctr"/>
            <a:r>
              <a:rPr lang="en-US" sz="3600" dirty="0" smtClean="0">
                <a:latin typeface="Tw Cen MT" panose="020B0602020104020603" pitchFamily="34" charset="0"/>
              </a:rPr>
              <a:t>To all the Mennonite College of Nursing faculty, staff, and students for making our college such a wonderful place to </a:t>
            </a:r>
          </a:p>
          <a:p>
            <a:pPr algn="ctr"/>
            <a:r>
              <a:rPr lang="en-US" sz="3600" dirty="0" smtClean="0">
                <a:latin typeface="Tw Cen MT" panose="020B0602020104020603" pitchFamily="34" charset="0"/>
              </a:rPr>
              <a:t>learn and teach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0" y="5751535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cap="small" dirty="0" smtClean="0">
                <a:latin typeface="Tw Cen MT" panose="020B0602020104020603" pitchFamily="34" charset="0"/>
              </a:rPr>
              <a:t>			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35198" y="2125270"/>
            <a:ext cx="772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smtClean="0">
                <a:latin typeface="Edwardian Script ITC" panose="030303020407070D0804" pitchFamily="66" charset="0"/>
              </a:rPr>
              <a:t>Questions?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0" y="5751535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8"/>
            <a:ext cx="12192000" cy="804672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2128" b="0" i="0" u="none" strike="noStrike" kern="1200" cap="none" spc="50" normalizeH="0" baseline="0">
                <a:solidFill>
                  <a:prstClr val="white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4000" cap="small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Accelerated BSN</a:t>
            </a:r>
            <a:r>
              <a:rPr lang="en-US" sz="2800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                    Undergraduate </a:t>
            </a:r>
            <a:r>
              <a:rPr lang="en-US" sz="2800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Applications and Enrollment</a:t>
            </a:r>
            <a:r>
              <a:rPr lang="en-US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 </a:t>
            </a:r>
            <a:endParaRPr lang="en-US" spc="50" dirty="0" smtClean="0">
              <a:solidFill>
                <a:prstClr val="white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Applications and Enrollment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959620099"/>
              </p:ext>
            </p:extLst>
          </p:nvPr>
        </p:nvGraphicFramePr>
        <p:xfrm>
          <a:off x="758887" y="1705090"/>
          <a:ext cx="10674221" cy="531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8"/>
            <a:ext cx="12192000" cy="804672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2128" b="0" i="0" u="none" strike="noStrike" kern="1200" cap="none" spc="50" normalizeH="0" baseline="0">
                <a:solidFill>
                  <a:prstClr val="white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4000" cap="small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RN to BSN</a:t>
            </a:r>
            <a:r>
              <a:rPr lang="en-US" sz="2800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                               Undergraduate </a:t>
            </a:r>
            <a:r>
              <a:rPr lang="en-US" sz="2800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Applications and Enrollment</a:t>
            </a:r>
            <a:r>
              <a:rPr lang="en-US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 </a:t>
            </a:r>
            <a:endParaRPr lang="en-US" spc="50" dirty="0" smtClean="0">
              <a:solidFill>
                <a:prstClr val="white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Applications and Enrollment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248823849"/>
              </p:ext>
            </p:extLst>
          </p:nvPr>
        </p:nvGraphicFramePr>
        <p:xfrm>
          <a:off x="926839" y="1705090"/>
          <a:ext cx="10674221" cy="531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24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8"/>
            <a:ext cx="12192000" cy="804672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2128" b="0" i="0" u="none" strike="noStrike" kern="1200" cap="none" spc="50" normalizeH="0" baseline="0">
                <a:solidFill>
                  <a:prstClr val="white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4000" cap="small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MSN                                    </a:t>
            </a:r>
            <a:r>
              <a:rPr lang="en-US" sz="2800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 Graduate </a:t>
            </a:r>
            <a:r>
              <a:rPr lang="en-US" sz="2800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Applications and </a:t>
            </a:r>
            <a:r>
              <a:rPr lang="en-US" sz="2800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Enrollment</a:t>
            </a:r>
            <a:endParaRPr lang="en-US" spc="50" dirty="0" smtClean="0">
              <a:solidFill>
                <a:prstClr val="white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Applications and Enrollment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455628336"/>
              </p:ext>
            </p:extLst>
          </p:nvPr>
        </p:nvGraphicFramePr>
        <p:xfrm>
          <a:off x="758887" y="1705090"/>
          <a:ext cx="10674221" cy="531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283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8"/>
            <a:ext cx="12192000" cy="804672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 sz="2128" b="0" i="0" u="none" strike="noStrike" kern="1200" cap="none" spc="50" normalizeH="0" baseline="0">
                <a:solidFill>
                  <a:prstClr val="white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en-US" sz="4000" cap="small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PhD and DNP                        </a:t>
            </a:r>
            <a:r>
              <a:rPr lang="en-US" sz="2800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Graduate </a:t>
            </a:r>
            <a:r>
              <a:rPr lang="en-US" sz="2800" spc="50" dirty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Applications and </a:t>
            </a:r>
            <a:r>
              <a:rPr lang="en-US" sz="2800" spc="50" dirty="0" smtClean="0">
                <a:solidFill>
                  <a:prstClr val="white">
                    <a:lumMod val="65000"/>
                    <a:lumOff val="35000"/>
                  </a:prstClr>
                </a:solidFill>
                <a:latin typeface="Tw Cen MT" panose="020B0602020104020603" pitchFamily="34" charset="0"/>
              </a:rPr>
              <a:t>Enrollment</a:t>
            </a:r>
            <a:endParaRPr lang="en-US" spc="50" dirty="0" smtClean="0">
              <a:solidFill>
                <a:prstClr val="white">
                  <a:lumMod val="65000"/>
                  <a:lumOff val="3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Applications and Enrollment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68495956"/>
              </p:ext>
            </p:extLst>
          </p:nvPr>
        </p:nvGraphicFramePr>
        <p:xfrm>
          <a:off x="758887" y="1705090"/>
          <a:ext cx="10674221" cy="531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55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900419"/>
            <a:ext cx="12192000" cy="24546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Retention Rates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76575" y="4444694"/>
            <a:ext cx="2286000" cy="2286000"/>
          </a:xfrm>
          <a:prstGeom prst="ellipse">
            <a:avLst/>
          </a:prstGeom>
          <a:solidFill>
            <a:schemeClr val="bg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w Cen MT" panose="020B0602020104020603" pitchFamily="34" charset="0"/>
              </a:rPr>
              <a:t>70%</a:t>
            </a:r>
          </a:p>
        </p:txBody>
      </p:sp>
      <p:sp>
        <p:nvSpPr>
          <p:cNvPr id="13" name="Oval 12"/>
          <p:cNvSpPr/>
          <p:nvPr/>
        </p:nvSpPr>
        <p:spPr>
          <a:xfrm>
            <a:off x="5870884" y="4444694"/>
            <a:ext cx="2286000" cy="2286000"/>
          </a:xfrm>
          <a:prstGeom prst="ellipse">
            <a:avLst/>
          </a:prstGeom>
          <a:solidFill>
            <a:schemeClr val="bg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w Cen MT" panose="020B0602020104020603" pitchFamily="34" charset="0"/>
              </a:rPr>
              <a:t>70%</a:t>
            </a:r>
            <a:endParaRPr lang="en-US" sz="5000" dirty="0">
              <a:latin typeface="Tw Cen MT" panose="020B06020201040206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7234" y="1886869"/>
            <a:ext cx="3858768" cy="3854530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  <a:effectLst>
            <a:glow rad="228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dirty="0" smtClean="0">
                <a:latin typeface="Tw Cen MT" panose="020B0602020104020603" pitchFamily="34" charset="0"/>
              </a:rPr>
              <a:t>84%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9776" y="6019232"/>
            <a:ext cx="3612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w Cen MT" panose="020B0602020104020603" pitchFamily="34" charset="0"/>
              </a:rPr>
              <a:t>CCNE Recommendation</a:t>
            </a:r>
            <a:endParaRPr lang="en-US" sz="2800" dirty="0">
              <a:latin typeface="Tw Cen MT" panose="020B06020201040206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173" y="1070037"/>
            <a:ext cx="5743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w Cen MT" panose="020B0602020104020603" pitchFamily="34" charset="0"/>
              </a:rPr>
              <a:t>Undergraduate Students</a:t>
            </a:r>
            <a:endParaRPr lang="en-US" sz="4400" dirty="0"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6874" y="1076384"/>
            <a:ext cx="5078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w Cen MT" panose="020B0602020104020603" pitchFamily="34" charset="0"/>
              </a:rPr>
              <a:t>Graduate Students</a:t>
            </a:r>
            <a:endParaRPr lang="en-US" sz="4400" dirty="0">
              <a:latin typeface="Tw Cen MT" panose="020B06020201040206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092065" y="1882631"/>
            <a:ext cx="3858768" cy="3858768"/>
          </a:xfrm>
          <a:prstGeom prst="ellipse">
            <a:avLst/>
          </a:prstGeom>
          <a:solidFill>
            <a:srgbClr val="C00000">
              <a:alpha val="70000"/>
            </a:srgbClr>
          </a:solidFill>
          <a:ln>
            <a:noFill/>
          </a:ln>
          <a:effectLst>
            <a:glow rad="228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00" dirty="0" smtClean="0">
                <a:latin typeface="Tw Cen MT" panose="020B0602020104020603" pitchFamily="34" charset="0"/>
              </a:rPr>
              <a:t>89%</a:t>
            </a:r>
            <a:endParaRPr lang="en-US" sz="5400" dirty="0">
              <a:latin typeface="Tw Cen MT" panose="020B06020201040206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958" b="100000" l="37065" r="56993">
                        <a14:foregroundMark x1="47696" y1="40327" x2="47696" y2="40327"/>
                        <a14:foregroundMark x1="46362" y1="42814" x2="46362" y2="42814"/>
                        <a14:foregroundMark x1="46807" y1="47908" x2="46807" y2="47908"/>
                        <a14:foregroundMark x1="48909" y1="47544" x2="48909" y2="47544"/>
                        <a14:foregroundMark x1="49879" y1="51001" x2="49879" y2="51001"/>
                        <a14:foregroundMark x1="45594" y1="42147" x2="45594" y2="42147"/>
                        <a14:foregroundMark x1="47130" y1="36204" x2="47130" y2="36204"/>
                        <a14:foregroundMark x1="45837" y1="34384" x2="45837" y2="34384"/>
                        <a14:foregroundMark x1="44745" y1="36386" x2="44745" y2="36386"/>
                        <a14:foregroundMark x1="45958" y1="36871" x2="45958" y2="36871"/>
                        <a14:foregroundMark x1="47494" y1="33717" x2="47494" y2="33717"/>
                        <a14:foregroundMark x1="49232" y1="35901" x2="49232" y2="35901"/>
                        <a14:foregroundMark x1="50445" y1="36871" x2="50445" y2="36871"/>
                        <a14:foregroundMark x1="44058" y1="35719" x2="44058" y2="35719"/>
                        <a14:foregroundMark x1="44503" y1="39478" x2="44503" y2="39478"/>
                        <a14:foregroundMark x1="44503" y1="62523" x2="44503" y2="62523"/>
                        <a14:foregroundMark x1="55821" y1="75743" x2="55821" y2="75743"/>
                        <a14:foregroundMark x1="39572" y1="59066" x2="39572" y2="59066"/>
                        <a14:foregroundMark x1="39006" y1="57126" x2="39006" y2="57126"/>
                        <a14:foregroundMark x1="39450" y1="61067" x2="39450" y2="61067"/>
                        <a14:foregroundMark x1="40663" y1="69800" x2="40663" y2="69800"/>
                        <a14:foregroundMark x1="54770" y1="55367" x2="55780" y2="62523"/>
                        <a14:backgroundMark x1="39369" y1="61371" x2="39369" y2="61371"/>
                        <a14:backgroundMark x1="39572" y1="58945" x2="39572" y2="58945"/>
                        <a14:backgroundMark x1="38804" y1="57307" x2="38804" y2="57307"/>
                        <a14:backgroundMark x1="40784" y1="69618" x2="40784" y2="69618"/>
                        <a14:backgroundMark x1="43250" y1="47362" x2="43250" y2="47362"/>
                        <a14:backgroundMark x1="56063" y1="57550" x2="56063" y2="57550"/>
                        <a14:backgroundMark x1="55740" y1="60340" x2="56629" y2="67010"/>
                        <a14:backgroundMark x1="56346" y1="65737" x2="56831" y2="69497"/>
                        <a14:backgroundMark x1="55578" y1="56095" x2="55578" y2="56095"/>
                        <a14:backgroundMark x1="54891" y1="54882" x2="55295" y2="58581"/>
                        <a14:backgroundMark x1="42239" y1="48514" x2="42239" y2="48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5" t="27160" r="43087"/>
          <a:stretch/>
        </p:blipFill>
        <p:spPr>
          <a:xfrm>
            <a:off x="9525" y="1886869"/>
            <a:ext cx="1668374" cy="49711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2384">
                        <a14:backgroundMark x1="52546" y1="46093" x2="49232" y2="48577"/>
                        <a14:backgroundMark x1="49111" y1="48879" x2="46281" y2="50999"/>
                        <a14:backgroundMark x1="52102" y1="78861" x2="51657" y2="9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364" y="3396343"/>
            <a:ext cx="5185591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/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49290"/>
            <a:ext cx="12192000" cy="700729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" y="900418"/>
            <a:ext cx="12192000" cy="804647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bg1">
                  <a:tint val="98000"/>
                  <a:shade val="78000"/>
                  <a:satMod val="1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cap="small" dirty="0" smtClean="0">
                <a:latin typeface="Tw Cen MT" panose="020B0602020104020603" pitchFamily="34" charset="0"/>
              </a:rPr>
              <a:t>Our Graduates</a:t>
            </a:r>
            <a:endParaRPr lang="en-US" sz="5400" cap="small" dirty="0">
              <a:latin typeface="Tw Cen MT" panose="020B0602020104020603" pitchFamily="3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90907"/>
              </p:ext>
            </p:extLst>
          </p:nvPr>
        </p:nvGraphicFramePr>
        <p:xfrm>
          <a:off x="2405740" y="1743976"/>
          <a:ext cx="7380516" cy="50751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45129">
                  <a:extLst>
                    <a:ext uri="{9D8B030D-6E8A-4147-A177-3AD203B41FA5}">
                      <a16:colId xmlns:a16="http://schemas.microsoft.com/office/drawing/2014/main" val="2526132151"/>
                    </a:ext>
                  </a:extLst>
                </a:gridCol>
                <a:gridCol w="1845129">
                  <a:extLst>
                    <a:ext uri="{9D8B030D-6E8A-4147-A177-3AD203B41FA5}">
                      <a16:colId xmlns:a16="http://schemas.microsoft.com/office/drawing/2014/main" val="2563801984"/>
                    </a:ext>
                  </a:extLst>
                </a:gridCol>
                <a:gridCol w="1845129">
                  <a:extLst>
                    <a:ext uri="{9D8B030D-6E8A-4147-A177-3AD203B41FA5}">
                      <a16:colId xmlns:a16="http://schemas.microsoft.com/office/drawing/2014/main" val="2233350221"/>
                    </a:ext>
                  </a:extLst>
                </a:gridCol>
                <a:gridCol w="1845129">
                  <a:extLst>
                    <a:ext uri="{9D8B030D-6E8A-4147-A177-3AD203B41FA5}">
                      <a16:colId xmlns:a16="http://schemas.microsoft.com/office/drawing/2014/main" val="4264634993"/>
                    </a:ext>
                  </a:extLst>
                </a:gridCol>
              </a:tblGrid>
              <a:tr h="753698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0" dirty="0" smtClean="0">
                          <a:latin typeface="Tw Cen MT" panose="020B0602020104020603" pitchFamily="34" charset="0"/>
                        </a:rPr>
                        <a:t>2016</a:t>
                      </a:r>
                      <a:endParaRPr lang="en-US" sz="44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0" dirty="0" smtClean="0">
                          <a:latin typeface="Tw Cen MT" panose="020B0602020104020603" pitchFamily="34" charset="0"/>
                        </a:rPr>
                        <a:t>2017</a:t>
                      </a:r>
                      <a:endParaRPr lang="en-US" sz="44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0" dirty="0" smtClean="0">
                          <a:latin typeface="Tw Cen MT" panose="020B0602020104020603" pitchFamily="34" charset="0"/>
                        </a:rPr>
                        <a:t>2018</a:t>
                      </a:r>
                      <a:endParaRPr lang="en-US" sz="44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330361"/>
                  </a:ext>
                </a:extLst>
              </a:tr>
              <a:tr h="84500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BSN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181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199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181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253600"/>
                  </a:ext>
                </a:extLst>
              </a:tr>
              <a:tr h="851235">
                <a:tc>
                  <a:txBody>
                    <a:bodyPr/>
                    <a:lstStyle/>
                    <a:p>
                      <a:pPr lvl="0"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MSN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33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27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56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311461"/>
                  </a:ext>
                </a:extLst>
              </a:tr>
              <a:tr h="851235">
                <a:tc>
                  <a:txBody>
                    <a:bodyPr/>
                    <a:lstStyle/>
                    <a:p>
                      <a:pPr lvl="0"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PhD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4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4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5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718980"/>
                  </a:ext>
                </a:extLst>
              </a:tr>
              <a:tr h="85123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DNP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2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12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w Cen MT" panose="020B0602020104020603" pitchFamily="34" charset="0"/>
                        </a:rPr>
                        <a:t>15</a:t>
                      </a:r>
                      <a:endParaRPr lang="en-US" sz="40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96260"/>
                  </a:ext>
                </a:extLst>
              </a:tr>
              <a:tr h="851235">
                <a:tc>
                  <a:txBody>
                    <a:bodyPr/>
                    <a:lstStyle/>
                    <a:p>
                      <a:pPr lvl="0" algn="ctr"/>
                      <a:r>
                        <a:rPr lang="en-US" sz="5400" b="1" dirty="0" smtClean="0">
                          <a:latin typeface="Tw Cen MT" panose="020B0602020104020603" pitchFamily="34" charset="0"/>
                        </a:rPr>
                        <a:t>Total</a:t>
                      </a:r>
                      <a:endParaRPr lang="en-US" sz="5400" b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220</a:t>
                      </a:r>
                      <a:endParaRPr lang="en-US" sz="54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242</a:t>
                      </a:r>
                      <a:endParaRPr lang="en-US" sz="54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effectLst>
                            <a:glow rad="228600">
                              <a:srgbClr val="C00000">
                                <a:alpha val="40000"/>
                              </a:srgbClr>
                            </a:glow>
                          </a:effectLst>
                          <a:latin typeface="Tw Cen MT" panose="020B0602020104020603" pitchFamily="34" charset="0"/>
                        </a:rPr>
                        <a:t>257</a:t>
                      </a:r>
                      <a:endParaRPr lang="en-US" sz="5400" b="1" dirty="0">
                        <a:effectLst>
                          <a:glow rad="228600">
                            <a:srgbClr val="C00000">
                              <a:alpha val="40000"/>
                            </a:srgbClr>
                          </a:glo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747770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862874" y="1010353"/>
            <a:ext cx="8229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latin typeface="Tw Cen MT" panose="020B0602020104020603" pitchFamily="34" charset="0"/>
              </a:rPr>
              <a:t>Degrees by Program</a:t>
            </a:r>
            <a:endParaRPr lang="en-US" sz="32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3108</TotalTime>
  <Words>1447</Words>
  <Application>Microsoft Office PowerPoint</Application>
  <PresentationFormat>Widescreen</PresentationFormat>
  <Paragraphs>408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Calibri</vt:lpstr>
      <vt:lpstr>Calisto MT</vt:lpstr>
      <vt:lpstr>Edwardian Script ITC</vt:lpstr>
      <vt:lpstr>High Tower Text</vt:lpstr>
      <vt:lpstr>Times New Roman</vt:lpstr>
      <vt:lpstr>Trebuchet MS</vt:lpstr>
      <vt:lpstr>Tw Cen MT</vt:lpstr>
      <vt:lpstr>Wingdings 2</vt:lpstr>
      <vt:lpstr>Slate</vt:lpstr>
      <vt:lpstr>Mennonite  College of Nursing  Annual Consolidated Budget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Mennonite College of Nursing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Mennonite College of Nursing</dc:title>
  <dc:creator>Lynch, Susan</dc:creator>
  <cp:lastModifiedBy>Witzig, Amy</cp:lastModifiedBy>
  <cp:revision>229</cp:revision>
  <cp:lastPrinted>2018-03-22T16:48:32Z</cp:lastPrinted>
  <dcterms:created xsi:type="dcterms:W3CDTF">2018-03-08T20:53:46Z</dcterms:created>
  <dcterms:modified xsi:type="dcterms:W3CDTF">2018-04-27T16:49:29Z</dcterms:modified>
</cp:coreProperties>
</file>