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43"/>
  </p:notesMasterIdLst>
  <p:handoutMasterIdLst>
    <p:handoutMasterId r:id="rId44"/>
  </p:handoutMasterIdLst>
  <p:sldIdLst>
    <p:sldId id="272" r:id="rId2"/>
    <p:sldId id="275" r:id="rId3"/>
    <p:sldId id="276" r:id="rId4"/>
    <p:sldId id="321" r:id="rId5"/>
    <p:sldId id="280" r:id="rId6"/>
    <p:sldId id="279" r:id="rId7"/>
    <p:sldId id="281" r:id="rId8"/>
    <p:sldId id="325" r:id="rId9"/>
    <p:sldId id="330" r:id="rId10"/>
    <p:sldId id="302" r:id="rId11"/>
    <p:sldId id="282" r:id="rId12"/>
    <p:sldId id="303" r:id="rId13"/>
    <p:sldId id="283" r:id="rId14"/>
    <p:sldId id="304" r:id="rId15"/>
    <p:sldId id="333" r:id="rId16"/>
    <p:sldId id="328" r:id="rId17"/>
    <p:sldId id="322" r:id="rId18"/>
    <p:sldId id="284" r:id="rId19"/>
    <p:sldId id="305" r:id="rId20"/>
    <p:sldId id="332" r:id="rId21"/>
    <p:sldId id="286" r:id="rId22"/>
    <p:sldId id="308" r:id="rId23"/>
    <p:sldId id="287" r:id="rId24"/>
    <p:sldId id="324" r:id="rId25"/>
    <p:sldId id="311" r:id="rId26"/>
    <p:sldId id="310" r:id="rId27"/>
    <p:sldId id="329" r:id="rId28"/>
    <p:sldId id="291" r:id="rId29"/>
    <p:sldId id="293" r:id="rId30"/>
    <p:sldId id="313" r:id="rId31"/>
    <p:sldId id="314" r:id="rId32"/>
    <p:sldId id="315" r:id="rId33"/>
    <p:sldId id="316" r:id="rId34"/>
    <p:sldId id="317" r:id="rId35"/>
    <p:sldId id="318" r:id="rId36"/>
    <p:sldId id="294" r:id="rId37"/>
    <p:sldId id="295" r:id="rId38"/>
    <p:sldId id="296" r:id="rId39"/>
    <p:sldId id="297" r:id="rId40"/>
    <p:sldId id="334" r:id="rId41"/>
    <p:sldId id="271" r:id="rId42"/>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itchFamily="96" charset="0"/>
        <a:ea typeface="ＭＳ Ｐゴシック" pitchFamily="96" charset="-128"/>
        <a:cs typeface="ＭＳ Ｐゴシック" pitchFamily="96" charset="-128"/>
      </a:defRPr>
    </a:lvl1pPr>
    <a:lvl2pPr marL="457200" algn="l" rtl="0" eaLnBrk="0" fontAlgn="base" hangingPunct="0">
      <a:spcBef>
        <a:spcPct val="0"/>
      </a:spcBef>
      <a:spcAft>
        <a:spcPct val="0"/>
      </a:spcAft>
      <a:defRPr sz="2400" kern="1200">
        <a:solidFill>
          <a:schemeClr val="tx1"/>
        </a:solidFill>
        <a:latin typeface="Arial" pitchFamily="96" charset="0"/>
        <a:ea typeface="ＭＳ Ｐゴシック" pitchFamily="96" charset="-128"/>
        <a:cs typeface="ＭＳ Ｐゴシック" pitchFamily="96" charset="-128"/>
      </a:defRPr>
    </a:lvl2pPr>
    <a:lvl3pPr marL="914400" algn="l" rtl="0" eaLnBrk="0" fontAlgn="base" hangingPunct="0">
      <a:spcBef>
        <a:spcPct val="0"/>
      </a:spcBef>
      <a:spcAft>
        <a:spcPct val="0"/>
      </a:spcAft>
      <a:defRPr sz="2400" kern="1200">
        <a:solidFill>
          <a:schemeClr val="tx1"/>
        </a:solidFill>
        <a:latin typeface="Arial" pitchFamily="96" charset="0"/>
        <a:ea typeface="ＭＳ Ｐゴシック" pitchFamily="96" charset="-128"/>
        <a:cs typeface="ＭＳ Ｐゴシック" pitchFamily="96" charset="-128"/>
      </a:defRPr>
    </a:lvl3pPr>
    <a:lvl4pPr marL="1371600" algn="l" rtl="0" eaLnBrk="0" fontAlgn="base" hangingPunct="0">
      <a:spcBef>
        <a:spcPct val="0"/>
      </a:spcBef>
      <a:spcAft>
        <a:spcPct val="0"/>
      </a:spcAft>
      <a:defRPr sz="2400" kern="1200">
        <a:solidFill>
          <a:schemeClr val="tx1"/>
        </a:solidFill>
        <a:latin typeface="Arial" pitchFamily="96" charset="0"/>
        <a:ea typeface="ＭＳ Ｐゴシック" pitchFamily="96" charset="-128"/>
        <a:cs typeface="ＭＳ Ｐゴシック" pitchFamily="96" charset="-128"/>
      </a:defRPr>
    </a:lvl4pPr>
    <a:lvl5pPr marL="1828800" algn="l" rtl="0" eaLnBrk="0" fontAlgn="base" hangingPunct="0">
      <a:spcBef>
        <a:spcPct val="0"/>
      </a:spcBef>
      <a:spcAft>
        <a:spcPct val="0"/>
      </a:spcAft>
      <a:defRPr sz="2400" kern="1200">
        <a:solidFill>
          <a:schemeClr val="tx1"/>
        </a:solidFill>
        <a:latin typeface="Arial" pitchFamily="96" charset="0"/>
        <a:ea typeface="ＭＳ Ｐゴシック" pitchFamily="96" charset="-128"/>
        <a:cs typeface="ＭＳ Ｐゴシック" pitchFamily="96" charset="-128"/>
      </a:defRPr>
    </a:lvl5pPr>
    <a:lvl6pPr marL="2286000" algn="l" defTabSz="457200" rtl="0" eaLnBrk="1" latinLnBrk="0" hangingPunct="1">
      <a:defRPr sz="2400" kern="1200">
        <a:solidFill>
          <a:schemeClr val="tx1"/>
        </a:solidFill>
        <a:latin typeface="Arial" pitchFamily="96" charset="0"/>
        <a:ea typeface="ＭＳ Ｐゴシック" pitchFamily="96" charset="-128"/>
        <a:cs typeface="ＭＳ Ｐゴシック" pitchFamily="96" charset="-128"/>
      </a:defRPr>
    </a:lvl6pPr>
    <a:lvl7pPr marL="2743200" algn="l" defTabSz="457200" rtl="0" eaLnBrk="1" latinLnBrk="0" hangingPunct="1">
      <a:defRPr sz="2400" kern="1200">
        <a:solidFill>
          <a:schemeClr val="tx1"/>
        </a:solidFill>
        <a:latin typeface="Arial" pitchFamily="96" charset="0"/>
        <a:ea typeface="ＭＳ Ｐゴシック" pitchFamily="96" charset="-128"/>
        <a:cs typeface="ＭＳ Ｐゴシック" pitchFamily="96" charset="-128"/>
      </a:defRPr>
    </a:lvl7pPr>
    <a:lvl8pPr marL="3200400" algn="l" defTabSz="457200" rtl="0" eaLnBrk="1" latinLnBrk="0" hangingPunct="1">
      <a:defRPr sz="2400" kern="1200">
        <a:solidFill>
          <a:schemeClr val="tx1"/>
        </a:solidFill>
        <a:latin typeface="Arial" pitchFamily="96" charset="0"/>
        <a:ea typeface="ＭＳ Ｐゴシック" pitchFamily="96" charset="-128"/>
        <a:cs typeface="ＭＳ Ｐゴシック" pitchFamily="96" charset="-128"/>
      </a:defRPr>
    </a:lvl8pPr>
    <a:lvl9pPr marL="3657600" algn="l" defTabSz="457200" rtl="0" eaLnBrk="1" latinLnBrk="0" hangingPunct="1">
      <a:defRPr sz="2400" kern="1200">
        <a:solidFill>
          <a:schemeClr val="tx1"/>
        </a:solidFill>
        <a:latin typeface="Arial" pitchFamily="96" charset="0"/>
        <a:ea typeface="ＭＳ Ｐゴシック" pitchFamily="96" charset="-128"/>
        <a:cs typeface="ＭＳ Ｐゴシック" pitchFamily="96"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6BB00"/>
    <a:srgbClr val="5807F9"/>
    <a:srgbClr val="713E39"/>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92143" autoAdjust="0"/>
  </p:normalViewPr>
  <p:slideViewPr>
    <p:cSldViewPr>
      <p:cViewPr varScale="1">
        <p:scale>
          <a:sx n="86" d="100"/>
          <a:sy n="86" d="100"/>
        </p:scale>
        <p:origin x="1392"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7" d="100"/>
          <a:sy n="97" d="100"/>
        </p:scale>
        <p:origin x="257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cap="all" baseline="0">
                <a:solidFill>
                  <a:sysClr val="windowText" lastClr="000000"/>
                </a:solidFill>
                <a:effectLst/>
                <a:latin typeface="+mn-lt"/>
                <a:ea typeface="+mn-ea"/>
                <a:cs typeface="+mn-cs"/>
              </a:defRPr>
            </a:pPr>
            <a:r>
              <a:rPr lang="en-US" sz="1800" b="1" i="0" cap="all" baseline="0" dirty="0">
                <a:ln>
                  <a:noFill/>
                </a:ln>
                <a:solidFill>
                  <a:srgbClr val="FFFFFF"/>
                </a:solidFill>
                <a:effectLst/>
                <a:latin typeface="+mn-lt"/>
              </a:rPr>
              <a:t>Fall 2018 </a:t>
            </a:r>
            <a:r>
              <a:rPr lang="en-US" sz="1800" dirty="0">
                <a:ln>
                  <a:noFill/>
                </a:ln>
                <a:solidFill>
                  <a:srgbClr val="FFFFFF"/>
                </a:solidFill>
                <a:effectLst/>
                <a:latin typeface="+mn-lt"/>
              </a:rPr>
              <a:t>Undergraduate Enrollments</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solidFill>
                <a:effectLst/>
              </a:defRPr>
            </a:pPr>
            <a:r>
              <a:rPr lang="en-US" sz="1800" dirty="0">
                <a:ln>
                  <a:noFill/>
                </a:ln>
                <a:solidFill>
                  <a:srgbClr val="FFFFFF"/>
                </a:solidFill>
                <a:effectLst/>
                <a:latin typeface="+mn-lt"/>
              </a:rPr>
              <a:t>by unit </a:t>
            </a:r>
          </a:p>
        </c:rich>
      </c:tx>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cap="all" baseline="0">
              <a:solidFill>
                <a:sysClr val="windowText" lastClr="000000"/>
              </a:solidFill>
              <a:effectLst/>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spPr>
            <a:scene3d>
              <a:camera prst="orthographicFront"/>
              <a:lightRig rig="threePt" dir="t"/>
            </a:scene3d>
            <a:sp3d>
              <a:bevelT w="228600" h="177800"/>
            </a:sp3d>
          </c:spPr>
          <c:dPt>
            <c:idx val="0"/>
            <c:bubble3D val="0"/>
            <c:spPr>
              <a:solidFill>
                <a:schemeClr val="accent1"/>
              </a:solidFill>
              <a:ln>
                <a:noFill/>
              </a:ln>
              <a:effectLst>
                <a:outerShdw blurRad="63500" sx="102000" sy="102000" algn="ctr" rotWithShape="0">
                  <a:prstClr val="black">
                    <a:alpha val="20000"/>
                  </a:prstClr>
                </a:outerShdw>
              </a:effectLst>
              <a:scene3d>
                <a:camera prst="orthographicFront"/>
                <a:lightRig rig="threePt" dir="t"/>
              </a:scene3d>
              <a:sp3d>
                <a:bevelT w="228600" h="177800"/>
              </a:sp3d>
            </c:spPr>
            <c:extLst>
              <c:ext xmlns:c16="http://schemas.microsoft.com/office/drawing/2014/chart" uri="{C3380CC4-5D6E-409C-BE32-E72D297353CC}">
                <c16:uniqueId val="{00000001-A373-4521-BDFA-87D117F58675}"/>
              </c:ext>
            </c:extLst>
          </c:dPt>
          <c:dPt>
            <c:idx val="1"/>
            <c:bubble3D val="0"/>
            <c:spPr>
              <a:solidFill>
                <a:schemeClr val="accent2"/>
              </a:solidFill>
              <a:ln>
                <a:noFill/>
              </a:ln>
              <a:effectLst>
                <a:outerShdw blurRad="63500" sx="102000" sy="102000" algn="ctr" rotWithShape="0">
                  <a:prstClr val="black">
                    <a:alpha val="20000"/>
                  </a:prstClr>
                </a:outerShdw>
              </a:effectLst>
              <a:scene3d>
                <a:camera prst="orthographicFront"/>
                <a:lightRig rig="threePt" dir="t"/>
              </a:scene3d>
              <a:sp3d>
                <a:bevelT w="228600" h="177800"/>
              </a:sp3d>
            </c:spPr>
            <c:extLst>
              <c:ext xmlns:c16="http://schemas.microsoft.com/office/drawing/2014/chart" uri="{C3380CC4-5D6E-409C-BE32-E72D297353CC}">
                <c16:uniqueId val="{00000003-A373-4521-BDFA-87D117F58675}"/>
              </c:ext>
            </c:extLst>
          </c:dPt>
          <c:dPt>
            <c:idx val="2"/>
            <c:bubble3D val="0"/>
            <c:spPr>
              <a:solidFill>
                <a:schemeClr val="accent3"/>
              </a:solidFill>
              <a:ln>
                <a:noFill/>
              </a:ln>
              <a:effectLst>
                <a:outerShdw blurRad="63500" sx="102000" sy="102000" algn="ctr" rotWithShape="0">
                  <a:prstClr val="black">
                    <a:alpha val="20000"/>
                  </a:prstClr>
                </a:outerShdw>
              </a:effectLst>
              <a:scene3d>
                <a:camera prst="orthographicFront"/>
                <a:lightRig rig="threePt" dir="t"/>
              </a:scene3d>
              <a:sp3d>
                <a:bevelT w="228600" h="177800"/>
              </a:sp3d>
            </c:spPr>
            <c:extLst>
              <c:ext xmlns:c16="http://schemas.microsoft.com/office/drawing/2014/chart" uri="{C3380CC4-5D6E-409C-BE32-E72D297353CC}">
                <c16:uniqueId val="{00000005-A373-4521-BDFA-87D117F58675}"/>
              </c:ext>
            </c:extLst>
          </c:dPt>
          <c:dPt>
            <c:idx val="3"/>
            <c:bubble3D val="0"/>
            <c:spPr>
              <a:solidFill>
                <a:schemeClr val="accent4"/>
              </a:solidFill>
              <a:ln>
                <a:noFill/>
              </a:ln>
              <a:effectLst>
                <a:outerShdw blurRad="63500" sx="102000" sy="102000" algn="ctr" rotWithShape="0">
                  <a:prstClr val="black">
                    <a:alpha val="20000"/>
                  </a:prstClr>
                </a:outerShdw>
              </a:effectLst>
              <a:scene3d>
                <a:camera prst="orthographicFront"/>
                <a:lightRig rig="threePt" dir="t"/>
              </a:scene3d>
              <a:sp3d>
                <a:bevelT w="228600" h="177800"/>
              </a:sp3d>
            </c:spPr>
            <c:extLst>
              <c:ext xmlns:c16="http://schemas.microsoft.com/office/drawing/2014/chart" uri="{C3380CC4-5D6E-409C-BE32-E72D297353CC}">
                <c16:uniqueId val="{00000007-A373-4521-BDFA-87D117F58675}"/>
              </c:ext>
            </c:extLst>
          </c:dPt>
          <c:dPt>
            <c:idx val="4"/>
            <c:bubble3D val="0"/>
            <c:spPr>
              <a:solidFill>
                <a:schemeClr val="accent5"/>
              </a:solidFill>
              <a:ln>
                <a:noFill/>
              </a:ln>
              <a:effectLst>
                <a:outerShdw blurRad="63500" sx="102000" sy="102000" algn="ctr" rotWithShape="0">
                  <a:prstClr val="black">
                    <a:alpha val="20000"/>
                  </a:prstClr>
                </a:outerShdw>
              </a:effectLst>
              <a:scene3d>
                <a:camera prst="orthographicFront"/>
                <a:lightRig rig="threePt" dir="t"/>
              </a:scene3d>
              <a:sp3d>
                <a:bevelT w="228600" h="177800"/>
              </a:sp3d>
            </c:spPr>
            <c:extLst>
              <c:ext xmlns:c16="http://schemas.microsoft.com/office/drawing/2014/chart" uri="{C3380CC4-5D6E-409C-BE32-E72D297353CC}">
                <c16:uniqueId val="{00000009-A373-4521-BDFA-87D117F58675}"/>
              </c:ext>
            </c:extLst>
          </c:dPt>
          <c:dPt>
            <c:idx val="5"/>
            <c:bubble3D val="0"/>
            <c:spPr>
              <a:solidFill>
                <a:schemeClr val="accent6"/>
              </a:solidFill>
              <a:ln>
                <a:noFill/>
              </a:ln>
              <a:effectLst>
                <a:outerShdw blurRad="63500" sx="102000" sy="102000" algn="ctr" rotWithShape="0">
                  <a:prstClr val="black">
                    <a:alpha val="20000"/>
                  </a:prstClr>
                </a:outerShdw>
              </a:effectLst>
              <a:scene3d>
                <a:camera prst="orthographicFront"/>
                <a:lightRig rig="threePt" dir="t"/>
              </a:scene3d>
              <a:sp3d>
                <a:bevelT w="228600" h="177800"/>
              </a:sp3d>
            </c:spPr>
            <c:extLst>
              <c:ext xmlns:c16="http://schemas.microsoft.com/office/drawing/2014/chart" uri="{C3380CC4-5D6E-409C-BE32-E72D297353CC}">
                <c16:uniqueId val="{0000000B-A373-4521-BDFA-87D117F58675}"/>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a:scene3d>
                <a:camera prst="orthographicFront"/>
                <a:lightRig rig="threePt" dir="t"/>
              </a:scene3d>
              <a:sp3d>
                <a:bevelT w="228600" h="177800"/>
              </a:sp3d>
            </c:spPr>
            <c:extLst>
              <c:ext xmlns:c16="http://schemas.microsoft.com/office/drawing/2014/chart" uri="{C3380CC4-5D6E-409C-BE32-E72D297353CC}">
                <c16:uniqueId val="{0000000D-A373-4521-BDFA-87D117F58675}"/>
              </c:ext>
            </c:extLst>
          </c:dPt>
          <c:dLbls>
            <c:dLbl>
              <c:idx val="0"/>
              <c:spPr>
                <a:noFill/>
                <a:ln w="6350">
                  <a:noFill/>
                </a:ln>
                <a:effectLst/>
              </c:spPr>
              <c:txPr>
                <a:bodyPr rot="0" spcFirstLastPara="1" vertOverflow="ellipsis" horzOverflow="clip" vert="horz" wrap="square" lIns="182880" tIns="19050" rIns="38100" bIns="19050" anchor="ctr" anchorCtr="1">
                  <a:spAutoFit/>
                </a:bodyPr>
                <a:lstStyle/>
                <a:p>
                  <a:pPr>
                    <a:defRPr sz="1200" b="1" i="0" u="none" strike="noStrike" kern="1200" spc="0" baseline="0">
                      <a:ln>
                        <a:noFill/>
                      </a:ln>
                      <a:solidFill>
                        <a:srgbClr val="FFFFFF"/>
                      </a:solidFill>
                      <a:effectLst>
                        <a:outerShdw blurRad="50800" dist="50800" dir="5400000" algn="ctr" rotWithShape="0">
                          <a:schemeClr val="tx2"/>
                        </a:outerShdw>
                      </a:effectLst>
                      <a:latin typeface="Calibri" panose="020F0502020204030204" pitchFamily="34" charset="0"/>
                      <a:ea typeface="+mn-ea"/>
                      <a:cs typeface="Calibri" panose="020F050202020403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A373-4521-BDFA-87D117F58675}"/>
                </c:ext>
              </c:extLst>
            </c:dLbl>
            <c:dLbl>
              <c:idx val="1"/>
              <c:spPr>
                <a:noFill/>
                <a:ln w="6350">
                  <a:noFill/>
                </a:ln>
                <a:effectLst/>
              </c:spPr>
              <c:txPr>
                <a:bodyPr rot="0" spcFirstLastPara="1" vertOverflow="ellipsis" horzOverflow="clip" vert="horz" wrap="square" lIns="182880" tIns="19050" rIns="38100" bIns="19050" anchor="ctr" anchorCtr="1">
                  <a:spAutoFit/>
                </a:bodyPr>
                <a:lstStyle/>
                <a:p>
                  <a:pPr>
                    <a:defRPr sz="1200" b="1" i="0" u="none" strike="noStrike" kern="1200" spc="0" baseline="0">
                      <a:ln>
                        <a:noFill/>
                      </a:ln>
                      <a:solidFill>
                        <a:srgbClr val="FFFFFF"/>
                      </a:solidFill>
                      <a:effectLst>
                        <a:outerShdw blurRad="50800" dist="50800" dir="5400000" algn="ctr" rotWithShape="0">
                          <a:schemeClr val="tx2"/>
                        </a:outerShdw>
                      </a:effectLst>
                      <a:latin typeface="Calibri" panose="020F0502020204030204" pitchFamily="34" charset="0"/>
                      <a:ea typeface="+mn-ea"/>
                      <a:cs typeface="Calibri" panose="020F050202020403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A373-4521-BDFA-87D117F58675}"/>
                </c:ext>
              </c:extLst>
            </c:dLbl>
            <c:dLbl>
              <c:idx val="2"/>
              <c:spPr>
                <a:noFill/>
                <a:ln w="6350">
                  <a:noFill/>
                </a:ln>
                <a:effectLst/>
              </c:spPr>
              <c:txPr>
                <a:bodyPr rot="0" spcFirstLastPara="1" vertOverflow="ellipsis" horzOverflow="clip" vert="horz" wrap="square" lIns="182880" tIns="19050" rIns="38100" bIns="19050" anchor="ctr" anchorCtr="1">
                  <a:spAutoFit/>
                </a:bodyPr>
                <a:lstStyle/>
                <a:p>
                  <a:pPr>
                    <a:defRPr sz="1200" b="1" i="0" u="none" strike="noStrike" kern="1200" spc="0" baseline="0">
                      <a:ln>
                        <a:noFill/>
                      </a:ln>
                      <a:solidFill>
                        <a:srgbClr val="FFFFFF"/>
                      </a:solidFill>
                      <a:effectLst>
                        <a:outerShdw blurRad="50800" dist="50800" dir="5400000" algn="ctr" rotWithShape="0">
                          <a:schemeClr val="tx2"/>
                        </a:outerShdw>
                      </a:effectLst>
                      <a:latin typeface="Calibri" panose="020F0502020204030204" pitchFamily="34" charset="0"/>
                      <a:ea typeface="+mn-ea"/>
                      <a:cs typeface="Calibri" panose="020F050202020403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A373-4521-BDFA-87D117F58675}"/>
                </c:ext>
              </c:extLst>
            </c:dLbl>
            <c:dLbl>
              <c:idx val="3"/>
              <c:spPr>
                <a:noFill/>
                <a:ln w="6350">
                  <a:noFill/>
                </a:ln>
                <a:effectLst/>
              </c:spPr>
              <c:txPr>
                <a:bodyPr rot="0" spcFirstLastPara="1" vertOverflow="ellipsis" horzOverflow="clip" vert="horz" wrap="square" lIns="182880" tIns="19050" rIns="38100" bIns="19050" anchor="ctr" anchorCtr="1">
                  <a:spAutoFit/>
                </a:bodyPr>
                <a:lstStyle/>
                <a:p>
                  <a:pPr>
                    <a:defRPr sz="1200" b="1" i="0" u="none" strike="noStrike" kern="1200" spc="0" baseline="0">
                      <a:ln>
                        <a:noFill/>
                      </a:ln>
                      <a:solidFill>
                        <a:srgbClr val="FFFFFF"/>
                      </a:solidFill>
                      <a:effectLst>
                        <a:outerShdw blurRad="50800" dist="50800" dir="5400000" algn="ctr" rotWithShape="0">
                          <a:schemeClr val="tx2"/>
                        </a:outerShdw>
                      </a:effectLst>
                      <a:latin typeface="Calibri" panose="020F0502020204030204" pitchFamily="34" charset="0"/>
                      <a:ea typeface="+mn-ea"/>
                      <a:cs typeface="Calibri" panose="020F050202020403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A373-4521-BDFA-87D117F58675}"/>
                </c:ext>
              </c:extLst>
            </c:dLbl>
            <c:dLbl>
              <c:idx val="4"/>
              <c:spPr>
                <a:noFill/>
                <a:ln w="6350">
                  <a:noFill/>
                </a:ln>
                <a:effectLst/>
              </c:spPr>
              <c:txPr>
                <a:bodyPr rot="0" spcFirstLastPara="1" vertOverflow="ellipsis" horzOverflow="clip" vert="horz" wrap="square" lIns="182880" tIns="19050" rIns="38100" bIns="19050" anchor="ctr" anchorCtr="1">
                  <a:spAutoFit/>
                </a:bodyPr>
                <a:lstStyle/>
                <a:p>
                  <a:pPr>
                    <a:defRPr sz="1200" b="1" i="0" u="none" strike="noStrike" kern="1200" spc="0" baseline="0">
                      <a:ln>
                        <a:noFill/>
                      </a:ln>
                      <a:solidFill>
                        <a:srgbClr val="FFFFFF"/>
                      </a:solidFill>
                      <a:effectLst>
                        <a:outerShdw blurRad="50800" dist="50800" dir="5400000" algn="ctr" rotWithShape="0">
                          <a:schemeClr val="tx2"/>
                        </a:outerShdw>
                      </a:effectLst>
                      <a:latin typeface="Calibri" panose="020F0502020204030204" pitchFamily="34" charset="0"/>
                      <a:ea typeface="+mn-ea"/>
                      <a:cs typeface="Calibri" panose="020F050202020403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A373-4521-BDFA-87D117F58675}"/>
                </c:ext>
              </c:extLst>
            </c:dLbl>
            <c:dLbl>
              <c:idx val="5"/>
              <c:spPr>
                <a:noFill/>
                <a:ln w="6350">
                  <a:noFill/>
                </a:ln>
                <a:effectLst/>
              </c:spPr>
              <c:txPr>
                <a:bodyPr rot="0" spcFirstLastPara="1" vertOverflow="ellipsis" horzOverflow="clip" vert="horz" wrap="square" lIns="182880" tIns="19050" rIns="38100" bIns="19050" anchor="ctr" anchorCtr="1">
                  <a:spAutoFit/>
                </a:bodyPr>
                <a:lstStyle/>
                <a:p>
                  <a:pPr>
                    <a:defRPr sz="1200" b="1" i="0" u="none" strike="noStrike" kern="1200" spc="0" baseline="0">
                      <a:ln>
                        <a:noFill/>
                      </a:ln>
                      <a:solidFill>
                        <a:srgbClr val="FFFFFF"/>
                      </a:solidFill>
                      <a:effectLst>
                        <a:outerShdw blurRad="50800" dist="50800" dir="5400000" algn="ctr" rotWithShape="0">
                          <a:schemeClr val="tx2"/>
                        </a:outerShdw>
                      </a:effectLst>
                      <a:latin typeface="Calibri" panose="020F0502020204030204" pitchFamily="34" charset="0"/>
                      <a:ea typeface="+mn-ea"/>
                      <a:cs typeface="Calibri" panose="020F050202020403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B-A373-4521-BDFA-87D117F58675}"/>
                </c:ext>
              </c:extLst>
            </c:dLbl>
            <c:dLbl>
              <c:idx val="6"/>
              <c:spPr>
                <a:noFill/>
                <a:ln w="6350">
                  <a:noFill/>
                </a:ln>
                <a:effectLst/>
              </c:spPr>
              <c:txPr>
                <a:bodyPr rot="0" spcFirstLastPara="1" vertOverflow="ellipsis" horzOverflow="clip" vert="horz" wrap="square" lIns="182880" tIns="19050" rIns="38100" bIns="19050" anchor="ctr" anchorCtr="1">
                  <a:spAutoFit/>
                </a:bodyPr>
                <a:lstStyle/>
                <a:p>
                  <a:pPr>
                    <a:defRPr sz="1200" b="1" i="0" u="none" strike="noStrike" kern="1200" spc="0" baseline="0">
                      <a:ln>
                        <a:noFill/>
                      </a:ln>
                      <a:solidFill>
                        <a:srgbClr val="FFFFFF"/>
                      </a:solidFill>
                      <a:effectLst>
                        <a:outerShdw blurRad="50800" dist="50800" dir="5400000" algn="ctr" rotWithShape="0">
                          <a:schemeClr val="tx2"/>
                        </a:outerShdw>
                      </a:effectLst>
                      <a:latin typeface="Calibri" panose="020F0502020204030204" pitchFamily="34" charset="0"/>
                      <a:ea typeface="+mn-ea"/>
                      <a:cs typeface="Calibri" panose="020F050202020403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D-A373-4521-BDFA-87D117F58675}"/>
                </c:ext>
              </c:extLst>
            </c:dLbl>
            <c:spPr>
              <a:noFill/>
              <a:ln w="6350">
                <a:noFill/>
              </a:ln>
              <a:effectLst/>
            </c:spPr>
            <c:txPr>
              <a:bodyPr rot="0" spcFirstLastPara="1" vertOverflow="clip" horzOverflow="clip" vert="horz" wrap="square" lIns="38100" tIns="19050" rIns="38100" bIns="19050" anchor="ctr" anchorCtr="1">
                <a:spAutoFit/>
              </a:bodyPr>
              <a:lstStyle/>
              <a:p>
                <a:pPr>
                  <a:defRPr sz="1200" b="1" i="0" u="none" strike="noStrike" kern="1200" baseline="0">
                    <a:ln>
                      <a:noFill/>
                    </a:ln>
                    <a:solidFill>
                      <a:srgbClr val="FFFFFF"/>
                    </a:solidFill>
                    <a:effectLst>
                      <a:outerShdw blurRad="50800" dist="50800" dir="5400000" algn="ctr" rotWithShape="0">
                        <a:schemeClr val="tx2"/>
                      </a:outerShdw>
                    </a:effectLst>
                    <a:latin typeface="Calibri" panose="020F0502020204030204" pitchFamily="34" charset="0"/>
                    <a:ea typeface="+mn-ea"/>
                    <a:cs typeface="Calibri" panose="020F0502020204030204" pitchFamily="34" charset="0"/>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Sheet1!$A$2:$A$8</c:f>
              <c:strCache>
                <c:ptCount val="7"/>
                <c:pt idx="0">
                  <c:v>AGR</c:v>
                </c:pt>
                <c:pt idx="1">
                  <c:v>CJS</c:v>
                </c:pt>
                <c:pt idx="2">
                  <c:v>FCS</c:v>
                </c:pt>
                <c:pt idx="3">
                  <c:v>HSC</c:v>
                </c:pt>
                <c:pt idx="4">
                  <c:v>IT</c:v>
                </c:pt>
                <c:pt idx="5">
                  <c:v>KNR</c:v>
                </c:pt>
                <c:pt idx="6">
                  <c:v>TEC</c:v>
                </c:pt>
              </c:strCache>
            </c:strRef>
          </c:cat>
          <c:val>
            <c:numRef>
              <c:f>Sheet1!$B$2:$B$8</c:f>
              <c:numCache>
                <c:formatCode>General</c:formatCode>
                <c:ptCount val="7"/>
                <c:pt idx="0">
                  <c:v>544</c:v>
                </c:pt>
                <c:pt idx="1">
                  <c:v>505</c:v>
                </c:pt>
                <c:pt idx="2">
                  <c:v>561</c:v>
                </c:pt>
                <c:pt idx="3">
                  <c:v>419</c:v>
                </c:pt>
                <c:pt idx="4">
                  <c:v>777</c:v>
                </c:pt>
                <c:pt idx="5">
                  <c:v>958</c:v>
                </c:pt>
                <c:pt idx="6">
                  <c:v>480</c:v>
                </c:pt>
              </c:numCache>
            </c:numRef>
          </c:val>
          <c:extLst>
            <c:ext xmlns:c16="http://schemas.microsoft.com/office/drawing/2014/chart" uri="{C3380CC4-5D6E-409C-BE32-E72D297353CC}">
              <c16:uniqueId val="{0000000E-A373-4521-BDFA-87D117F58675}"/>
            </c:ext>
          </c:extLst>
        </c:ser>
        <c:dLbls>
          <c:dLblPos val="bestFit"/>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cap="all" baseline="0">
                <a:ln>
                  <a:noFill/>
                </a:ln>
                <a:solidFill>
                  <a:srgbClr val="FFFFFF"/>
                </a:solidFill>
                <a:effectLst>
                  <a:outerShdw blurRad="50800" dist="50800" dir="5400000" algn="ctr" rotWithShape="0">
                    <a:schemeClr val="tx2"/>
                  </a:outerShdw>
                </a:effectLst>
                <a:latin typeface="+mn-lt"/>
                <a:ea typeface="+mn-ea"/>
                <a:cs typeface="+mn-cs"/>
              </a:defRPr>
            </a:pPr>
            <a:r>
              <a:rPr lang="en-US" sz="1800" b="1" i="0" cap="all" baseline="0" dirty="0">
                <a:ln>
                  <a:noFill/>
                </a:ln>
                <a:solidFill>
                  <a:srgbClr val="FFFFFF"/>
                </a:solidFill>
                <a:effectLst>
                  <a:outerShdw blurRad="50800" dist="50800" dir="5400000" algn="ctr" rotWithShape="0">
                    <a:schemeClr val="tx2"/>
                  </a:outerShdw>
                </a:effectLst>
                <a:latin typeface="+mn-lt"/>
              </a:rPr>
              <a:t>Fall 2018 </a:t>
            </a:r>
            <a:r>
              <a:rPr lang="en-US" sz="1800" dirty="0">
                <a:ln>
                  <a:noFill/>
                </a:ln>
                <a:solidFill>
                  <a:srgbClr val="FFFFFF"/>
                </a:solidFill>
                <a:effectLst>
                  <a:outerShdw blurRad="50800" dist="50800" dir="5400000" algn="ctr" rotWithShape="0">
                    <a:schemeClr val="tx2"/>
                  </a:outerShdw>
                </a:effectLst>
                <a:latin typeface="+mn-lt"/>
              </a:rPr>
              <a:t>graduate Enrollments</a:t>
            </a:r>
          </a:p>
          <a:p>
            <a:pPr marL="0" marR="0" lvl="0" indent="0" algn="ctr" defTabSz="914400" rtl="0" eaLnBrk="1" fontAlgn="auto" latinLnBrk="0" hangingPunct="1">
              <a:lnSpc>
                <a:spcPct val="100000"/>
              </a:lnSpc>
              <a:spcBef>
                <a:spcPts val="0"/>
              </a:spcBef>
              <a:spcAft>
                <a:spcPts val="0"/>
              </a:spcAft>
              <a:buClrTx/>
              <a:buSzTx/>
              <a:buFontTx/>
              <a:buNone/>
              <a:tabLst/>
              <a:defRPr>
                <a:ln>
                  <a:noFill/>
                </a:ln>
                <a:solidFill>
                  <a:srgbClr val="FFFFFF"/>
                </a:solidFill>
                <a:effectLst>
                  <a:outerShdw blurRad="50800" dist="50800" dir="5400000" algn="ctr" rotWithShape="0">
                    <a:schemeClr val="tx2"/>
                  </a:outerShdw>
                </a:effectLst>
              </a:defRPr>
            </a:pPr>
            <a:r>
              <a:rPr lang="en-US" sz="1800" dirty="0">
                <a:ln>
                  <a:noFill/>
                </a:ln>
                <a:solidFill>
                  <a:srgbClr val="FFFFFF"/>
                </a:solidFill>
                <a:effectLst>
                  <a:outerShdw blurRad="50800" dist="50800" dir="5400000" algn="ctr" rotWithShape="0">
                    <a:schemeClr val="tx2"/>
                  </a:outerShdw>
                </a:effectLst>
                <a:latin typeface="+mn-lt"/>
              </a:rPr>
              <a:t>by unit </a:t>
            </a:r>
          </a:p>
        </c:rich>
      </c:tx>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cap="all" baseline="0">
              <a:ln>
                <a:noFill/>
              </a:ln>
              <a:solidFill>
                <a:srgbClr val="FFFFFF"/>
              </a:solidFill>
              <a:effectLst>
                <a:outerShdw blurRad="50800" dist="50800" dir="5400000" algn="ctr" rotWithShape="0">
                  <a:schemeClr val="tx2"/>
                </a:outerShdw>
              </a:effectLst>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spPr>
            <a:scene3d>
              <a:camera prst="orthographicFront"/>
              <a:lightRig rig="threePt" dir="t"/>
            </a:scene3d>
            <a:sp3d>
              <a:bevelT w="228600" h="177800"/>
            </a:sp3d>
          </c:spPr>
          <c:dPt>
            <c:idx val="0"/>
            <c:bubble3D val="0"/>
            <c:spPr>
              <a:solidFill>
                <a:schemeClr val="accent1"/>
              </a:solidFill>
              <a:ln>
                <a:noFill/>
              </a:ln>
              <a:effectLst>
                <a:outerShdw blurRad="63500" sx="102000" sy="102000" algn="ctr" rotWithShape="0">
                  <a:prstClr val="black">
                    <a:alpha val="20000"/>
                  </a:prstClr>
                </a:outerShdw>
              </a:effectLst>
              <a:scene3d>
                <a:camera prst="orthographicFront"/>
                <a:lightRig rig="threePt" dir="t"/>
              </a:scene3d>
              <a:sp3d>
                <a:bevelT w="228600" h="177800"/>
              </a:sp3d>
            </c:spPr>
            <c:extLst>
              <c:ext xmlns:c16="http://schemas.microsoft.com/office/drawing/2014/chart" uri="{C3380CC4-5D6E-409C-BE32-E72D297353CC}">
                <c16:uniqueId val="{00000001-6BC6-441E-9DD6-85523E7866B3}"/>
              </c:ext>
            </c:extLst>
          </c:dPt>
          <c:dPt>
            <c:idx val="1"/>
            <c:bubble3D val="0"/>
            <c:spPr>
              <a:solidFill>
                <a:schemeClr val="accent2"/>
              </a:solidFill>
              <a:ln>
                <a:noFill/>
              </a:ln>
              <a:effectLst>
                <a:outerShdw blurRad="63500" sx="102000" sy="102000" algn="ctr" rotWithShape="0">
                  <a:prstClr val="black">
                    <a:alpha val="20000"/>
                  </a:prstClr>
                </a:outerShdw>
              </a:effectLst>
              <a:scene3d>
                <a:camera prst="orthographicFront"/>
                <a:lightRig rig="threePt" dir="t"/>
              </a:scene3d>
              <a:sp3d>
                <a:bevelT w="228600" h="177800"/>
              </a:sp3d>
            </c:spPr>
            <c:extLst>
              <c:ext xmlns:c16="http://schemas.microsoft.com/office/drawing/2014/chart" uri="{C3380CC4-5D6E-409C-BE32-E72D297353CC}">
                <c16:uniqueId val="{00000003-6BC6-441E-9DD6-85523E7866B3}"/>
              </c:ext>
            </c:extLst>
          </c:dPt>
          <c:dPt>
            <c:idx val="2"/>
            <c:bubble3D val="0"/>
            <c:spPr>
              <a:solidFill>
                <a:schemeClr val="accent3"/>
              </a:solidFill>
              <a:ln>
                <a:noFill/>
              </a:ln>
              <a:effectLst>
                <a:outerShdw blurRad="63500" sx="102000" sy="102000" algn="ctr" rotWithShape="0">
                  <a:prstClr val="black">
                    <a:alpha val="20000"/>
                  </a:prstClr>
                </a:outerShdw>
              </a:effectLst>
              <a:scene3d>
                <a:camera prst="orthographicFront"/>
                <a:lightRig rig="threePt" dir="t"/>
              </a:scene3d>
              <a:sp3d>
                <a:bevelT w="228600" h="177800"/>
              </a:sp3d>
            </c:spPr>
            <c:extLst>
              <c:ext xmlns:c16="http://schemas.microsoft.com/office/drawing/2014/chart" uri="{C3380CC4-5D6E-409C-BE32-E72D297353CC}">
                <c16:uniqueId val="{00000005-6BC6-441E-9DD6-85523E7866B3}"/>
              </c:ext>
            </c:extLst>
          </c:dPt>
          <c:dPt>
            <c:idx val="3"/>
            <c:bubble3D val="0"/>
            <c:spPr>
              <a:solidFill>
                <a:schemeClr val="accent4"/>
              </a:solidFill>
              <a:ln>
                <a:noFill/>
              </a:ln>
              <a:effectLst>
                <a:outerShdw blurRad="63500" sx="102000" sy="102000" algn="ctr" rotWithShape="0">
                  <a:prstClr val="black">
                    <a:alpha val="20000"/>
                  </a:prstClr>
                </a:outerShdw>
              </a:effectLst>
              <a:scene3d>
                <a:camera prst="orthographicFront"/>
                <a:lightRig rig="threePt" dir="t"/>
              </a:scene3d>
              <a:sp3d>
                <a:bevelT w="228600" h="177800"/>
              </a:sp3d>
            </c:spPr>
            <c:extLst>
              <c:ext xmlns:c16="http://schemas.microsoft.com/office/drawing/2014/chart" uri="{C3380CC4-5D6E-409C-BE32-E72D297353CC}">
                <c16:uniqueId val="{00000007-6BC6-441E-9DD6-85523E7866B3}"/>
              </c:ext>
            </c:extLst>
          </c:dPt>
          <c:dPt>
            <c:idx val="4"/>
            <c:bubble3D val="0"/>
            <c:spPr>
              <a:solidFill>
                <a:schemeClr val="accent5"/>
              </a:solidFill>
              <a:ln>
                <a:noFill/>
              </a:ln>
              <a:effectLst>
                <a:outerShdw blurRad="63500" sx="102000" sy="102000" algn="ctr" rotWithShape="0">
                  <a:prstClr val="black">
                    <a:alpha val="20000"/>
                  </a:prstClr>
                </a:outerShdw>
              </a:effectLst>
              <a:scene3d>
                <a:camera prst="orthographicFront"/>
                <a:lightRig rig="threePt" dir="t"/>
              </a:scene3d>
              <a:sp3d>
                <a:bevelT w="228600" h="177800"/>
              </a:sp3d>
            </c:spPr>
            <c:extLst>
              <c:ext xmlns:c16="http://schemas.microsoft.com/office/drawing/2014/chart" uri="{C3380CC4-5D6E-409C-BE32-E72D297353CC}">
                <c16:uniqueId val="{00000009-6BC6-441E-9DD6-85523E7866B3}"/>
              </c:ext>
            </c:extLst>
          </c:dPt>
          <c:dPt>
            <c:idx val="5"/>
            <c:bubble3D val="0"/>
            <c:spPr>
              <a:solidFill>
                <a:schemeClr val="accent6"/>
              </a:solidFill>
              <a:ln>
                <a:noFill/>
              </a:ln>
              <a:effectLst>
                <a:outerShdw blurRad="63500" sx="102000" sy="102000" algn="ctr" rotWithShape="0">
                  <a:prstClr val="black">
                    <a:alpha val="20000"/>
                  </a:prstClr>
                </a:outerShdw>
              </a:effectLst>
              <a:scene3d>
                <a:camera prst="orthographicFront"/>
                <a:lightRig rig="threePt" dir="t"/>
              </a:scene3d>
              <a:sp3d>
                <a:bevelT w="228600" h="177800"/>
              </a:sp3d>
            </c:spPr>
            <c:extLst>
              <c:ext xmlns:c16="http://schemas.microsoft.com/office/drawing/2014/chart" uri="{C3380CC4-5D6E-409C-BE32-E72D297353CC}">
                <c16:uniqueId val="{0000000B-6BC6-441E-9DD6-85523E7866B3}"/>
              </c:ext>
            </c:extLst>
          </c:dPt>
          <c:dLbls>
            <c:dLbl>
              <c:idx val="0"/>
              <c:layout>
                <c:manualLayout>
                  <c:x val="-2.3148148148148147E-2"/>
                  <c:y val="-1.5873015873015872E-2"/>
                </c:manualLayout>
              </c:layout>
              <c:spPr>
                <a:noFill/>
                <a:ln w="6350">
                  <a:noFill/>
                </a:ln>
                <a:effectLst/>
              </c:spPr>
              <c:txPr>
                <a:bodyPr rot="0" spcFirstLastPara="1" vertOverflow="ellipsis" horzOverflow="clip" vert="horz" wrap="square" lIns="182880" tIns="19050" rIns="38100" bIns="19050" anchor="ctr" anchorCtr="1">
                  <a:spAutoFit/>
                </a:bodyPr>
                <a:lstStyle/>
                <a:p>
                  <a:pPr>
                    <a:defRPr sz="1400" b="1" i="0" u="none" strike="noStrike" kern="1200" spc="0" baseline="0">
                      <a:ln>
                        <a:noFill/>
                      </a:ln>
                      <a:solidFill>
                        <a:srgbClr val="FFFFFF"/>
                      </a:solidFill>
                      <a:effectLst>
                        <a:outerShdw blurRad="50800" dist="50800" dir="5400000" algn="ctr" rotWithShape="0">
                          <a:schemeClr val="tx2"/>
                        </a:outerShdw>
                      </a:effectLst>
                      <a:latin typeface="Calibri" panose="020F0502020204030204" pitchFamily="34" charset="0"/>
                      <a:ea typeface="+mn-ea"/>
                      <a:cs typeface="Calibri" panose="020F050202020403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 xmlns:c16="http://schemas.microsoft.com/office/drawing/2014/chart" uri="{C3380CC4-5D6E-409C-BE32-E72D297353CC}">
                  <c16:uniqueId val="{00000001-6BC6-441E-9DD6-85523E7866B3}"/>
                </c:ext>
              </c:extLst>
            </c:dLbl>
            <c:dLbl>
              <c:idx val="1"/>
              <c:layout>
                <c:manualLayout>
                  <c:x val="1.6203703703703703E-2"/>
                  <c:y val="1.1904761904761904E-2"/>
                </c:manualLayout>
              </c:layout>
              <c:spPr>
                <a:noFill/>
                <a:ln w="6350">
                  <a:noFill/>
                </a:ln>
                <a:effectLst/>
              </c:spPr>
              <c:txPr>
                <a:bodyPr rot="0" spcFirstLastPara="1" vertOverflow="ellipsis" horzOverflow="clip" vert="horz" wrap="square" lIns="182880" tIns="19050" rIns="38100" bIns="19050" anchor="ctr" anchorCtr="1">
                  <a:spAutoFit/>
                </a:bodyPr>
                <a:lstStyle/>
                <a:p>
                  <a:pPr>
                    <a:defRPr sz="1400" b="1" i="0" u="none" strike="noStrike" kern="1200" spc="0" baseline="0">
                      <a:ln>
                        <a:noFill/>
                      </a:ln>
                      <a:solidFill>
                        <a:srgbClr val="FFFFFF"/>
                      </a:solidFill>
                      <a:effectLst>
                        <a:outerShdw blurRad="50800" dist="50800" dir="5400000" algn="ctr" rotWithShape="0">
                          <a:schemeClr val="tx2"/>
                        </a:outerShdw>
                      </a:effectLst>
                      <a:latin typeface="Calibri" panose="020F0502020204030204" pitchFamily="34" charset="0"/>
                      <a:ea typeface="+mn-ea"/>
                      <a:cs typeface="Calibri" panose="020F050202020403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ext>
                <c:ext xmlns:c16="http://schemas.microsoft.com/office/drawing/2014/chart" uri="{C3380CC4-5D6E-409C-BE32-E72D297353CC}">
                  <c16:uniqueId val="{00000003-6BC6-441E-9DD6-85523E7866B3}"/>
                </c:ext>
              </c:extLst>
            </c:dLbl>
            <c:dLbl>
              <c:idx val="2"/>
              <c:spPr>
                <a:noFill/>
                <a:ln w="6350">
                  <a:noFill/>
                </a:ln>
                <a:effectLst/>
              </c:spPr>
              <c:txPr>
                <a:bodyPr rot="0" spcFirstLastPara="1" vertOverflow="ellipsis" horzOverflow="clip" vert="horz" wrap="square" lIns="182880" tIns="19050" rIns="38100" bIns="19050" anchor="ctr" anchorCtr="1">
                  <a:spAutoFit/>
                </a:bodyPr>
                <a:lstStyle/>
                <a:p>
                  <a:pPr>
                    <a:defRPr sz="1400" b="1" i="0" u="none" strike="noStrike" kern="1200" spc="0" baseline="0">
                      <a:ln>
                        <a:noFill/>
                      </a:ln>
                      <a:solidFill>
                        <a:srgbClr val="FFFFFF"/>
                      </a:solidFill>
                      <a:effectLst>
                        <a:outerShdw blurRad="50800" dist="50800" dir="5400000" algn="ctr" rotWithShape="0">
                          <a:schemeClr val="tx2"/>
                        </a:outerShdw>
                      </a:effectLst>
                      <a:latin typeface="Calibri" panose="020F0502020204030204" pitchFamily="34" charset="0"/>
                      <a:ea typeface="+mn-ea"/>
                      <a:cs typeface="Calibri" panose="020F050202020403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6BC6-441E-9DD6-85523E7866B3}"/>
                </c:ext>
              </c:extLst>
            </c:dLbl>
            <c:dLbl>
              <c:idx val="3"/>
              <c:spPr>
                <a:noFill/>
                <a:ln w="6350">
                  <a:noFill/>
                </a:ln>
                <a:effectLst/>
              </c:spPr>
              <c:txPr>
                <a:bodyPr rot="0" spcFirstLastPara="1" vertOverflow="ellipsis" horzOverflow="clip" vert="horz" wrap="square" lIns="182880" tIns="19050" rIns="38100" bIns="19050" anchor="ctr" anchorCtr="1">
                  <a:spAutoFit/>
                </a:bodyPr>
                <a:lstStyle/>
                <a:p>
                  <a:pPr>
                    <a:defRPr sz="1400" b="1" i="0" u="none" strike="noStrike" kern="1200" spc="0" baseline="0">
                      <a:ln>
                        <a:noFill/>
                      </a:ln>
                      <a:solidFill>
                        <a:srgbClr val="FFFFFF"/>
                      </a:solidFill>
                      <a:effectLst>
                        <a:outerShdw blurRad="50800" dist="50800" dir="5400000" algn="ctr" rotWithShape="0">
                          <a:schemeClr val="tx2"/>
                        </a:outerShdw>
                      </a:effectLst>
                      <a:latin typeface="Calibri" panose="020F0502020204030204" pitchFamily="34" charset="0"/>
                      <a:ea typeface="+mn-ea"/>
                      <a:cs typeface="Calibri" panose="020F050202020403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6BC6-441E-9DD6-85523E7866B3}"/>
                </c:ext>
              </c:extLst>
            </c:dLbl>
            <c:dLbl>
              <c:idx val="4"/>
              <c:spPr>
                <a:noFill/>
                <a:ln w="6350">
                  <a:noFill/>
                </a:ln>
                <a:effectLst/>
              </c:spPr>
              <c:txPr>
                <a:bodyPr rot="0" spcFirstLastPara="1" vertOverflow="ellipsis" horzOverflow="clip" vert="horz" wrap="square" lIns="182880" tIns="19050" rIns="38100" bIns="19050" anchor="ctr" anchorCtr="1">
                  <a:spAutoFit/>
                </a:bodyPr>
                <a:lstStyle/>
                <a:p>
                  <a:pPr>
                    <a:defRPr sz="1400" b="1" i="0" u="none" strike="noStrike" kern="1200" spc="0" baseline="0">
                      <a:ln>
                        <a:noFill/>
                      </a:ln>
                      <a:solidFill>
                        <a:srgbClr val="FFFFFF"/>
                      </a:solidFill>
                      <a:effectLst>
                        <a:outerShdw blurRad="50800" dist="50800" dir="5400000" algn="ctr" rotWithShape="0">
                          <a:schemeClr val="tx2"/>
                        </a:outerShdw>
                      </a:effectLst>
                      <a:latin typeface="Calibri" panose="020F0502020204030204" pitchFamily="34" charset="0"/>
                      <a:ea typeface="+mn-ea"/>
                      <a:cs typeface="Calibri" panose="020F050202020403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6BC6-441E-9DD6-85523E7866B3}"/>
                </c:ext>
              </c:extLst>
            </c:dLbl>
            <c:dLbl>
              <c:idx val="5"/>
              <c:spPr>
                <a:noFill/>
                <a:ln w="6350">
                  <a:noFill/>
                </a:ln>
                <a:effectLst/>
              </c:spPr>
              <c:txPr>
                <a:bodyPr rot="0" spcFirstLastPara="1" vertOverflow="ellipsis" horzOverflow="clip" vert="horz" wrap="square" lIns="182880" tIns="19050" rIns="38100" bIns="19050" anchor="ctr" anchorCtr="1">
                  <a:spAutoFit/>
                </a:bodyPr>
                <a:lstStyle/>
                <a:p>
                  <a:pPr>
                    <a:defRPr sz="1400" b="1" i="0" u="none" strike="noStrike" kern="1200" spc="0" baseline="0">
                      <a:ln>
                        <a:noFill/>
                      </a:ln>
                      <a:solidFill>
                        <a:srgbClr val="FFFFFF"/>
                      </a:solidFill>
                      <a:effectLst>
                        <a:outerShdw blurRad="50800" dist="50800" dir="5400000" algn="ctr" rotWithShape="0">
                          <a:schemeClr val="tx2"/>
                        </a:outerShdw>
                      </a:effectLst>
                      <a:latin typeface="Calibri" panose="020F0502020204030204" pitchFamily="34" charset="0"/>
                      <a:ea typeface="+mn-ea"/>
                      <a:cs typeface="Calibri" panose="020F050202020403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B-6BC6-441E-9DD6-85523E7866B3}"/>
                </c:ext>
              </c:extLst>
            </c:dLbl>
            <c:spPr>
              <a:noFill/>
              <a:ln w="6350">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ln>
                      <a:noFill/>
                    </a:ln>
                    <a:solidFill>
                      <a:srgbClr val="FFFFFF"/>
                    </a:solidFill>
                    <a:effectLst>
                      <a:outerShdw blurRad="50800" dist="50800" dir="5400000" algn="ctr" rotWithShape="0">
                        <a:schemeClr val="tx2"/>
                      </a:outerShdw>
                    </a:effectLst>
                    <a:latin typeface="Calibri" panose="020F0502020204030204" pitchFamily="34" charset="0"/>
                    <a:ea typeface="+mn-ea"/>
                    <a:cs typeface="Calibri" panose="020F0502020204030204" pitchFamily="34" charset="0"/>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Sheet1!$A$2:$A$7</c:f>
              <c:strCache>
                <c:ptCount val="6"/>
                <c:pt idx="0">
                  <c:v>AGR</c:v>
                </c:pt>
                <c:pt idx="1">
                  <c:v>CJS</c:v>
                </c:pt>
                <c:pt idx="2">
                  <c:v>FCS</c:v>
                </c:pt>
                <c:pt idx="3">
                  <c:v>IT</c:v>
                </c:pt>
                <c:pt idx="4">
                  <c:v>KNR</c:v>
                </c:pt>
                <c:pt idx="5">
                  <c:v>TEC</c:v>
                </c:pt>
              </c:strCache>
            </c:strRef>
          </c:cat>
          <c:val>
            <c:numRef>
              <c:f>Sheet1!$B$2:$B$7</c:f>
              <c:numCache>
                <c:formatCode>General</c:formatCode>
                <c:ptCount val="6"/>
                <c:pt idx="0">
                  <c:v>12</c:v>
                </c:pt>
                <c:pt idx="1">
                  <c:v>18</c:v>
                </c:pt>
                <c:pt idx="2">
                  <c:v>46</c:v>
                </c:pt>
                <c:pt idx="3">
                  <c:v>57</c:v>
                </c:pt>
                <c:pt idx="4">
                  <c:v>136</c:v>
                </c:pt>
                <c:pt idx="5">
                  <c:v>101</c:v>
                </c:pt>
              </c:numCache>
            </c:numRef>
          </c:val>
          <c:extLst>
            <c:ext xmlns:c16="http://schemas.microsoft.com/office/drawing/2014/chart" uri="{C3380CC4-5D6E-409C-BE32-E72D297353CC}">
              <c16:uniqueId val="{0000000C-6BC6-441E-9DD6-85523E7866B3}"/>
            </c:ext>
          </c:extLst>
        </c:ser>
        <c:dLbls>
          <c:dLblPos val="bestFit"/>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CAST Funding Source FY18</c:v>
                </c:pt>
              </c:strCache>
            </c:strRef>
          </c:tx>
          <c:spPr>
            <a:ln>
              <a:noFill/>
            </a:ln>
            <a:scene3d>
              <a:camera prst="orthographicFront"/>
              <a:lightRig rig="threePt" dir="t"/>
            </a:scene3d>
            <a:sp3d>
              <a:bevelT w="228600" h="165100"/>
            </a:sp3d>
          </c:spPr>
          <c:dPt>
            <c:idx val="0"/>
            <c:bubble3D val="0"/>
            <c:spPr>
              <a:solidFill>
                <a:schemeClr val="accent1"/>
              </a:solidFill>
              <a:ln w="19050">
                <a:noFill/>
              </a:ln>
              <a:effectLst/>
              <a:scene3d>
                <a:camera prst="orthographicFront"/>
                <a:lightRig rig="threePt" dir="t"/>
              </a:scene3d>
              <a:sp3d>
                <a:bevelT w="228600" h="165100"/>
              </a:sp3d>
            </c:spPr>
            <c:extLst>
              <c:ext xmlns:c16="http://schemas.microsoft.com/office/drawing/2014/chart" uri="{C3380CC4-5D6E-409C-BE32-E72D297353CC}">
                <c16:uniqueId val="{00000001-27F0-4C14-B897-9FFE3C1AE0CB}"/>
              </c:ext>
            </c:extLst>
          </c:dPt>
          <c:dPt>
            <c:idx val="1"/>
            <c:bubble3D val="0"/>
            <c:spPr>
              <a:solidFill>
                <a:schemeClr val="accent2"/>
              </a:solidFill>
              <a:ln w="19050">
                <a:noFill/>
              </a:ln>
              <a:effectLst/>
              <a:scene3d>
                <a:camera prst="orthographicFront"/>
                <a:lightRig rig="threePt" dir="t"/>
              </a:scene3d>
              <a:sp3d>
                <a:bevelT w="228600" h="165100"/>
              </a:sp3d>
            </c:spPr>
            <c:extLst>
              <c:ext xmlns:c16="http://schemas.microsoft.com/office/drawing/2014/chart" uri="{C3380CC4-5D6E-409C-BE32-E72D297353CC}">
                <c16:uniqueId val="{00000003-27F0-4C14-B897-9FFE3C1AE0CB}"/>
              </c:ext>
            </c:extLst>
          </c:dPt>
          <c:dPt>
            <c:idx val="2"/>
            <c:bubble3D val="0"/>
            <c:spPr>
              <a:solidFill>
                <a:schemeClr val="accent3"/>
              </a:solidFill>
              <a:ln w="19050">
                <a:noFill/>
              </a:ln>
              <a:effectLst/>
              <a:scene3d>
                <a:camera prst="orthographicFront"/>
                <a:lightRig rig="threePt" dir="t"/>
              </a:scene3d>
              <a:sp3d>
                <a:bevelT w="228600" h="165100"/>
              </a:sp3d>
            </c:spPr>
            <c:extLst>
              <c:ext xmlns:c16="http://schemas.microsoft.com/office/drawing/2014/chart" uri="{C3380CC4-5D6E-409C-BE32-E72D297353CC}">
                <c16:uniqueId val="{00000005-27F0-4C14-B897-9FFE3C1AE0CB}"/>
              </c:ext>
            </c:extLst>
          </c:dPt>
          <c:dPt>
            <c:idx val="3"/>
            <c:bubble3D val="0"/>
            <c:spPr>
              <a:solidFill>
                <a:schemeClr val="accent4"/>
              </a:solidFill>
              <a:ln w="19050">
                <a:noFill/>
              </a:ln>
              <a:effectLst/>
              <a:scene3d>
                <a:camera prst="orthographicFront"/>
                <a:lightRig rig="threePt" dir="t"/>
              </a:scene3d>
              <a:sp3d>
                <a:bevelT w="228600" h="165100"/>
              </a:sp3d>
            </c:spPr>
            <c:extLst>
              <c:ext xmlns:c16="http://schemas.microsoft.com/office/drawing/2014/chart" uri="{C3380CC4-5D6E-409C-BE32-E72D297353CC}">
                <c16:uniqueId val="{00000007-27F0-4C14-B897-9FFE3C1AE0CB}"/>
              </c:ext>
            </c:extLst>
          </c:dPt>
          <c:dPt>
            <c:idx val="4"/>
            <c:bubble3D val="0"/>
            <c:spPr>
              <a:solidFill>
                <a:schemeClr val="accent5"/>
              </a:solidFill>
              <a:ln w="19050">
                <a:noFill/>
              </a:ln>
              <a:effectLst/>
              <a:scene3d>
                <a:camera prst="orthographicFront"/>
                <a:lightRig rig="threePt" dir="t"/>
              </a:scene3d>
              <a:sp3d>
                <a:bevelT w="228600" h="165100"/>
              </a:sp3d>
            </c:spPr>
            <c:extLst>
              <c:ext xmlns:c16="http://schemas.microsoft.com/office/drawing/2014/chart" uri="{C3380CC4-5D6E-409C-BE32-E72D297353CC}">
                <c16:uniqueId val="{00000009-27F0-4C14-B897-9FFE3C1AE0CB}"/>
              </c:ext>
            </c:extLst>
          </c:dPt>
          <c:dLbls>
            <c:dLbl>
              <c:idx val="0"/>
              <c:layout>
                <c:manualLayout>
                  <c:x val="-9.6060799403364025E-2"/>
                  <c:y val="0"/>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9504302861218828"/>
                      <c:h val="0.14195803279703745"/>
                    </c:manualLayout>
                  </c15:layout>
                </c:ext>
                <c:ext xmlns:c16="http://schemas.microsoft.com/office/drawing/2014/chart" uri="{C3380CC4-5D6E-409C-BE32-E72D297353CC}">
                  <c16:uniqueId val="{00000001-27F0-4C14-B897-9FFE3C1AE0CB}"/>
                </c:ext>
              </c:extLst>
            </c:dLbl>
            <c:dLbl>
              <c:idx val="1"/>
              <c:layout>
                <c:manualLayout>
                  <c:x val="1.5741032370952816E-3"/>
                  <c:y val="-1.4176242244808882E-2"/>
                </c:manualLayout>
              </c:layout>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7F0-4C14-B897-9FFE3C1AE0CB}"/>
                </c:ext>
              </c:extLst>
            </c:dLbl>
            <c:dLbl>
              <c:idx val="2"/>
              <c:layout>
                <c:manualLayout>
                  <c:x val="1.814811898512686E-2"/>
                  <c:y val="0.10998884098039788"/>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2718667979002624"/>
                      <c:h val="0.21746031746031746"/>
                    </c:manualLayout>
                  </c15:layout>
                </c:ext>
                <c:ext xmlns:c16="http://schemas.microsoft.com/office/drawing/2014/chart" uri="{C3380CC4-5D6E-409C-BE32-E72D297353CC}">
                  <c16:uniqueId val="{00000005-27F0-4C14-B897-9FFE3C1AE0CB}"/>
                </c:ext>
              </c:extLst>
            </c:dLbl>
            <c:dLbl>
              <c:idx val="3"/>
              <c:layout>
                <c:manualLayout>
                  <c:x val="-1.814686101982016E-4"/>
                  <c:y val="0.10109714165310177"/>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7470523134186664"/>
                      <c:h val="0.22844549616847856"/>
                    </c:manualLayout>
                  </c15:layout>
                </c:ext>
                <c:ext xmlns:c16="http://schemas.microsoft.com/office/drawing/2014/chart" uri="{C3380CC4-5D6E-409C-BE32-E72D297353CC}">
                  <c16:uniqueId val="{00000007-27F0-4C14-B897-9FFE3C1AE0CB}"/>
                </c:ext>
              </c:extLst>
            </c:dLbl>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rgbClr val="FFFFFF"/>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Sheet1!$A$2:$A$6</c:f>
              <c:strCache>
                <c:ptCount val="5"/>
                <c:pt idx="0">
                  <c:v>State/Local</c:v>
                </c:pt>
                <c:pt idx="1">
                  <c:v>Industry</c:v>
                </c:pt>
                <c:pt idx="2">
                  <c:v>Non-Profit Org</c:v>
                </c:pt>
                <c:pt idx="3">
                  <c:v>College/University</c:v>
                </c:pt>
                <c:pt idx="4">
                  <c:v>Federal</c:v>
                </c:pt>
              </c:strCache>
            </c:strRef>
          </c:cat>
          <c:val>
            <c:numRef>
              <c:f>Sheet1!$B$2:$B$6</c:f>
              <c:numCache>
                <c:formatCode>"$"#,##0_);[Red]\("$"#,##0\)</c:formatCode>
                <c:ptCount val="5"/>
                <c:pt idx="0">
                  <c:v>640189</c:v>
                </c:pt>
                <c:pt idx="1">
                  <c:v>34440</c:v>
                </c:pt>
                <c:pt idx="2">
                  <c:v>575172</c:v>
                </c:pt>
                <c:pt idx="3">
                  <c:v>609180</c:v>
                </c:pt>
                <c:pt idx="4">
                  <c:v>5233441</c:v>
                </c:pt>
              </c:numCache>
            </c:numRef>
          </c:val>
          <c:extLst>
            <c:ext xmlns:c16="http://schemas.microsoft.com/office/drawing/2014/chart" uri="{C3380CC4-5D6E-409C-BE32-E72D297353CC}">
              <c16:uniqueId val="{0000000A-27F0-4C14-B897-9FFE3C1AE0CB}"/>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a:solidFill>
                  <a:sysClr val="windowText" lastClr="000000"/>
                </a:solidFill>
                <a:latin typeface="+mn-lt"/>
              </a:rPr>
              <a:t>CAST FTE, Enrollment, and Student to FTE Ratios</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6595217264508603E-2"/>
          <c:y val="0.14718253968253969"/>
          <c:w val="0.64164570574511526"/>
          <c:h val="0.74601831021122356"/>
        </c:manualLayout>
      </c:layout>
      <c:lineChart>
        <c:grouping val="standard"/>
        <c:varyColors val="0"/>
        <c:ser>
          <c:idx val="0"/>
          <c:order val="0"/>
          <c:tx>
            <c:strRef>
              <c:f>Sheet1!$B$1</c:f>
              <c:strCache>
                <c:ptCount val="1"/>
                <c:pt idx="0">
                  <c:v>Total Enrollment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Fall 2014</c:v>
                </c:pt>
                <c:pt idx="1">
                  <c:v>Fall 2015</c:v>
                </c:pt>
                <c:pt idx="2">
                  <c:v>Fall 2016</c:v>
                </c:pt>
                <c:pt idx="3">
                  <c:v>Fall 2017</c:v>
                </c:pt>
                <c:pt idx="4">
                  <c:v>Fall 2018</c:v>
                </c:pt>
              </c:strCache>
            </c:strRef>
          </c:cat>
          <c:val>
            <c:numRef>
              <c:f>Sheet1!$B$2:$B$6</c:f>
              <c:numCache>
                <c:formatCode>General</c:formatCode>
                <c:ptCount val="5"/>
                <c:pt idx="0">
                  <c:v>4332</c:v>
                </c:pt>
                <c:pt idx="1">
                  <c:v>4543</c:v>
                </c:pt>
                <c:pt idx="2">
                  <c:v>4712</c:v>
                </c:pt>
                <c:pt idx="3">
                  <c:v>4685</c:v>
                </c:pt>
                <c:pt idx="4">
                  <c:v>4614</c:v>
                </c:pt>
              </c:numCache>
            </c:numRef>
          </c:val>
          <c:smooth val="0"/>
          <c:extLst>
            <c:ext xmlns:c16="http://schemas.microsoft.com/office/drawing/2014/chart" uri="{C3380CC4-5D6E-409C-BE32-E72D297353CC}">
              <c16:uniqueId val="{00000000-2181-44CE-809D-BD2AF30E48EC}"/>
            </c:ext>
          </c:extLst>
        </c:ser>
        <c:dLbls>
          <c:showLegendKey val="0"/>
          <c:showVal val="0"/>
          <c:showCatName val="0"/>
          <c:showSerName val="0"/>
          <c:showPercent val="0"/>
          <c:showBubbleSize val="0"/>
        </c:dLbls>
        <c:marker val="1"/>
        <c:smooth val="0"/>
        <c:axId val="551016192"/>
        <c:axId val="551018160"/>
      </c:lineChart>
      <c:lineChart>
        <c:grouping val="standard"/>
        <c:varyColors val="0"/>
        <c:ser>
          <c:idx val="1"/>
          <c:order val="1"/>
          <c:tx>
            <c:strRef>
              <c:f>Sheet1!$C$1</c:f>
              <c:strCache>
                <c:ptCount val="1"/>
                <c:pt idx="0">
                  <c:v>Total Faculty FTE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Fall 2014</c:v>
                </c:pt>
                <c:pt idx="1">
                  <c:v>Fall 2015</c:v>
                </c:pt>
                <c:pt idx="2">
                  <c:v>Fall 2016</c:v>
                </c:pt>
                <c:pt idx="3">
                  <c:v>Fall 2017</c:v>
                </c:pt>
                <c:pt idx="4">
                  <c:v>Fall 2018</c:v>
                </c:pt>
              </c:strCache>
            </c:strRef>
          </c:cat>
          <c:val>
            <c:numRef>
              <c:f>Sheet1!$C$2:$C$6</c:f>
              <c:numCache>
                <c:formatCode>General</c:formatCode>
                <c:ptCount val="5"/>
                <c:pt idx="0">
                  <c:v>153</c:v>
                </c:pt>
                <c:pt idx="1">
                  <c:v>148</c:v>
                </c:pt>
                <c:pt idx="2">
                  <c:v>155</c:v>
                </c:pt>
                <c:pt idx="3">
                  <c:v>168</c:v>
                </c:pt>
                <c:pt idx="4">
                  <c:v>174</c:v>
                </c:pt>
              </c:numCache>
            </c:numRef>
          </c:val>
          <c:smooth val="0"/>
          <c:extLst>
            <c:ext xmlns:c16="http://schemas.microsoft.com/office/drawing/2014/chart" uri="{C3380CC4-5D6E-409C-BE32-E72D297353CC}">
              <c16:uniqueId val="{00000001-2181-44CE-809D-BD2AF30E48EC}"/>
            </c:ext>
          </c:extLst>
        </c:ser>
        <c:ser>
          <c:idx val="2"/>
          <c:order val="2"/>
          <c:tx>
            <c:strRef>
              <c:f>Sheet1!$D$1</c:f>
              <c:strCache>
                <c:ptCount val="1"/>
                <c:pt idx="0">
                  <c:v>TT Faculty</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Fall 2014</c:v>
                </c:pt>
                <c:pt idx="1">
                  <c:v>Fall 2015</c:v>
                </c:pt>
                <c:pt idx="2">
                  <c:v>Fall 2016</c:v>
                </c:pt>
                <c:pt idx="3">
                  <c:v>Fall 2017</c:v>
                </c:pt>
                <c:pt idx="4">
                  <c:v>Fall 2018</c:v>
                </c:pt>
              </c:strCache>
            </c:strRef>
          </c:cat>
          <c:val>
            <c:numRef>
              <c:f>Sheet1!$D$2:$D$6</c:f>
              <c:numCache>
                <c:formatCode>General</c:formatCode>
                <c:ptCount val="5"/>
                <c:pt idx="0">
                  <c:v>103</c:v>
                </c:pt>
                <c:pt idx="1">
                  <c:v>102</c:v>
                </c:pt>
                <c:pt idx="2">
                  <c:v>109</c:v>
                </c:pt>
                <c:pt idx="3">
                  <c:v>118</c:v>
                </c:pt>
                <c:pt idx="4">
                  <c:v>116</c:v>
                </c:pt>
              </c:numCache>
            </c:numRef>
          </c:val>
          <c:smooth val="0"/>
          <c:extLst>
            <c:ext xmlns:c16="http://schemas.microsoft.com/office/drawing/2014/chart" uri="{C3380CC4-5D6E-409C-BE32-E72D297353CC}">
              <c16:uniqueId val="{00000002-2181-44CE-809D-BD2AF30E48EC}"/>
            </c:ext>
          </c:extLst>
        </c:ser>
        <c:ser>
          <c:idx val="3"/>
          <c:order val="3"/>
          <c:tx>
            <c:strRef>
              <c:f>Sheet1!$E$1</c:f>
              <c:strCache>
                <c:ptCount val="1"/>
                <c:pt idx="0">
                  <c:v>Student to Total FTE Ratio</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solidFill>
                <a:schemeClr val="bg1"/>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Fall 2014</c:v>
                </c:pt>
                <c:pt idx="1">
                  <c:v>Fall 2015</c:v>
                </c:pt>
                <c:pt idx="2">
                  <c:v>Fall 2016</c:v>
                </c:pt>
                <c:pt idx="3">
                  <c:v>Fall 2017</c:v>
                </c:pt>
                <c:pt idx="4">
                  <c:v>Fall 2018</c:v>
                </c:pt>
              </c:strCache>
            </c:strRef>
          </c:cat>
          <c:val>
            <c:numRef>
              <c:f>Sheet1!$E$2:$E$6</c:f>
              <c:numCache>
                <c:formatCode>General</c:formatCode>
                <c:ptCount val="5"/>
                <c:pt idx="0">
                  <c:v>28.31</c:v>
                </c:pt>
                <c:pt idx="1">
                  <c:v>30.7</c:v>
                </c:pt>
                <c:pt idx="2">
                  <c:v>30.28</c:v>
                </c:pt>
                <c:pt idx="3">
                  <c:v>27.89</c:v>
                </c:pt>
                <c:pt idx="4">
                  <c:v>23.4</c:v>
                </c:pt>
              </c:numCache>
            </c:numRef>
          </c:val>
          <c:smooth val="0"/>
          <c:extLst>
            <c:ext xmlns:c16="http://schemas.microsoft.com/office/drawing/2014/chart" uri="{C3380CC4-5D6E-409C-BE32-E72D297353CC}">
              <c16:uniqueId val="{00000003-2181-44CE-809D-BD2AF30E48EC}"/>
            </c:ext>
          </c:extLst>
        </c:ser>
        <c:dLbls>
          <c:showLegendKey val="0"/>
          <c:showVal val="0"/>
          <c:showCatName val="0"/>
          <c:showSerName val="0"/>
          <c:showPercent val="0"/>
          <c:showBubbleSize val="0"/>
        </c:dLbls>
        <c:marker val="1"/>
        <c:smooth val="0"/>
        <c:axId val="719820928"/>
        <c:axId val="719823880"/>
      </c:lineChart>
      <c:catAx>
        <c:axId val="551016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551018160"/>
        <c:crosses val="autoZero"/>
        <c:auto val="1"/>
        <c:lblAlgn val="ctr"/>
        <c:lblOffset val="100"/>
        <c:noMultiLvlLbl val="0"/>
      </c:catAx>
      <c:valAx>
        <c:axId val="551018160"/>
        <c:scaling>
          <c:orientation val="minMax"/>
          <c:max val="4800"/>
          <c:min val="3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1016192"/>
        <c:crosses val="autoZero"/>
        <c:crossBetween val="between"/>
      </c:valAx>
      <c:valAx>
        <c:axId val="719823880"/>
        <c:scaling>
          <c:orientation val="minMax"/>
          <c:max val="5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19820928"/>
        <c:crosses val="max"/>
        <c:crossBetween val="between"/>
      </c:valAx>
      <c:catAx>
        <c:axId val="719820928"/>
        <c:scaling>
          <c:orientation val="minMax"/>
        </c:scaling>
        <c:delete val="1"/>
        <c:axPos val="b"/>
        <c:numFmt formatCode="General" sourceLinked="1"/>
        <c:majorTickMark val="out"/>
        <c:minorTickMark val="none"/>
        <c:tickLblPos val="nextTo"/>
        <c:crossAx val="719823880"/>
        <c:crosses val="autoZero"/>
        <c:auto val="1"/>
        <c:lblAlgn val="ctr"/>
        <c:lblOffset val="100"/>
        <c:noMultiLvlLbl val="0"/>
      </c:catAx>
      <c:spPr>
        <a:solidFill>
          <a:schemeClr val="bg1"/>
        </a:solidFill>
        <a:ln>
          <a:noFill/>
        </a:ln>
        <a:effectLst/>
      </c:spPr>
    </c:plotArea>
    <c:legend>
      <c:legendPos val="r"/>
      <c:layout>
        <c:manualLayout>
          <c:xMode val="edge"/>
          <c:yMode val="edge"/>
          <c:x val="0.77502132545931757"/>
          <c:y val="0.41783620797400323"/>
          <c:w val="0.21108978565179357"/>
          <c:h val="0.3551606049243844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7" name="Rectangle 3"/>
          <p:cNvSpPr>
            <a:spLocks noGrp="1" noChangeArrowheads="1"/>
          </p:cNvSpPr>
          <p:nvPr>
            <p:ph type="dt" sz="quarter" idx="1"/>
          </p:nvPr>
        </p:nvSpPr>
        <p:spPr bwMode="auto">
          <a:xfrm>
            <a:off x="0" y="8986520"/>
            <a:ext cx="3037840" cy="3098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21508" name="Rectangle 4"/>
          <p:cNvSpPr>
            <a:spLocks noGrp="1" noChangeArrowheads="1"/>
          </p:cNvSpPr>
          <p:nvPr>
            <p:ph type="ftr" sz="quarter" idx="2"/>
          </p:nvPr>
        </p:nvSpPr>
        <p:spPr bwMode="auto">
          <a:xfrm>
            <a:off x="0" y="8599170"/>
            <a:ext cx="7010400" cy="30988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21509" name="Rectangle 5"/>
          <p:cNvSpPr>
            <a:spLocks noGrp="1" noChangeArrowheads="1"/>
          </p:cNvSpPr>
          <p:nvPr>
            <p:ph type="sldNum" sz="quarter" idx="3"/>
          </p:nvPr>
        </p:nvSpPr>
        <p:spPr bwMode="auto">
          <a:xfrm>
            <a:off x="3972560" y="8986520"/>
            <a:ext cx="3037840" cy="30988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vl1pPr>
          </a:lstStyle>
          <a:p>
            <a:fld id="{0F58FC74-7333-49F6-A0ED-EAD196743CAD}" type="slidenum">
              <a:rPr lang="en-US"/>
              <a:pPr/>
              <a:t>‹#›</a:t>
            </a:fld>
            <a:endParaRPr lang="en-US"/>
          </a:p>
        </p:txBody>
      </p:sp>
      <p:sp>
        <p:nvSpPr>
          <p:cNvPr id="21510" name="Line 6"/>
          <p:cNvSpPr>
            <a:spLocks noChangeShapeType="1"/>
          </p:cNvSpPr>
          <p:nvPr/>
        </p:nvSpPr>
        <p:spPr bwMode="auto">
          <a:xfrm>
            <a:off x="0" y="8599170"/>
            <a:ext cx="7010400" cy="0"/>
          </a:xfrm>
          <a:prstGeom prst="line">
            <a:avLst/>
          </a:prstGeom>
          <a:noFill/>
          <a:ln w="19050">
            <a:solidFill>
              <a:schemeClr val="tx1"/>
            </a:solidFill>
            <a:round/>
            <a:headEnd/>
            <a:tailEnd/>
          </a:ln>
        </p:spPr>
        <p:txBody>
          <a:bodyPr wrap="none" lIns="93177" tIns="46589" rIns="93177" bIns="46589"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21511" name="Line 7"/>
          <p:cNvSpPr>
            <a:spLocks noChangeShapeType="1"/>
          </p:cNvSpPr>
          <p:nvPr/>
        </p:nvSpPr>
        <p:spPr bwMode="auto">
          <a:xfrm>
            <a:off x="0" y="697230"/>
            <a:ext cx="7010400" cy="0"/>
          </a:xfrm>
          <a:prstGeom prst="line">
            <a:avLst/>
          </a:prstGeom>
          <a:noFill/>
          <a:ln w="19050">
            <a:solidFill>
              <a:schemeClr val="tx1"/>
            </a:solidFill>
            <a:round/>
            <a:headEnd/>
            <a:tailEnd/>
          </a:ln>
        </p:spPr>
        <p:txBody>
          <a:bodyPr wrap="none" lIns="93177" tIns="46589" rIns="93177" bIns="46589"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21512" name="Text Box 8"/>
          <p:cNvSpPr txBox="1">
            <a:spLocks noChangeArrowheads="1"/>
          </p:cNvSpPr>
          <p:nvPr/>
        </p:nvSpPr>
        <p:spPr bwMode="auto">
          <a:xfrm>
            <a:off x="2570480" y="448681"/>
            <a:ext cx="4284133" cy="248550"/>
          </a:xfrm>
          <a:prstGeom prst="rect">
            <a:avLst/>
          </a:prstGeom>
          <a:noFill/>
          <a:ln w="9525">
            <a:noFill/>
            <a:miter lim="800000"/>
            <a:headEnd/>
            <a:tailEnd/>
          </a:ln>
        </p:spPr>
        <p:txBody>
          <a:bodyPr lIns="93177" tIns="46589" rIns="93177" bIns="46589" anchor="b">
            <a:prstTxWarp prst="textNoShape">
              <a:avLst/>
            </a:prstTxWarp>
            <a:spAutoFit/>
          </a:bodyPr>
          <a:lstStyle/>
          <a:p>
            <a:pPr algn="r">
              <a:spcBef>
                <a:spcPct val="50000"/>
              </a:spcBef>
            </a:pPr>
            <a:r>
              <a:rPr lang="en-US" sz="1000" b="1" dirty="0"/>
              <a:t>College of Applied Science and Technology</a:t>
            </a:r>
          </a:p>
        </p:txBody>
      </p:sp>
      <p:pic>
        <p:nvPicPr>
          <p:cNvPr id="17416" name="Picture 9" descr="logo-white"/>
          <p:cNvPicPr>
            <a:picLocks noChangeAspect="1" noChangeArrowheads="1"/>
          </p:cNvPicPr>
          <p:nvPr/>
        </p:nvPicPr>
        <p:blipFill>
          <a:blip r:embed="rId2"/>
          <a:srcRect/>
          <a:stretch>
            <a:fillRect/>
          </a:stretch>
        </p:blipFill>
        <p:spPr bwMode="auto">
          <a:xfrm>
            <a:off x="155786" y="101680"/>
            <a:ext cx="1832117" cy="518080"/>
          </a:xfrm>
          <a:prstGeom prst="rect">
            <a:avLst/>
          </a:prstGeom>
          <a:noFill/>
          <a:ln w="9525">
            <a:noFill/>
            <a:miter lim="800000"/>
            <a:headEnd/>
            <a:tailEnd/>
          </a:ln>
        </p:spPr>
      </p:pic>
    </p:spTree>
    <p:extLst>
      <p:ext uri="{BB962C8B-B14F-4D97-AF65-F5344CB8AC3E}">
        <p14:creationId xmlns:p14="http://schemas.microsoft.com/office/powerpoint/2010/main" val="297427981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4"/>
          <p:cNvSpPr>
            <a:spLocks noGrp="1" noRot="1" noChangeAspect="1" noChangeArrowheads="1" noTextEdit="1"/>
          </p:cNvSpPr>
          <p:nvPr>
            <p:ph type="sldImg" idx="2"/>
          </p:nvPr>
        </p:nvSpPr>
        <p:spPr bwMode="auto">
          <a:xfrm>
            <a:off x="1181100" y="930275"/>
            <a:ext cx="4648200" cy="348615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545253" y="4648200"/>
            <a:ext cx="5997787" cy="371856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60" name="Line 8"/>
          <p:cNvSpPr>
            <a:spLocks noChangeShapeType="1"/>
          </p:cNvSpPr>
          <p:nvPr/>
        </p:nvSpPr>
        <p:spPr bwMode="auto">
          <a:xfrm>
            <a:off x="0" y="697230"/>
            <a:ext cx="7010400" cy="0"/>
          </a:xfrm>
          <a:prstGeom prst="line">
            <a:avLst/>
          </a:prstGeom>
          <a:noFill/>
          <a:ln w="19050">
            <a:solidFill>
              <a:schemeClr val="tx1"/>
            </a:solidFill>
            <a:round/>
            <a:headEnd/>
            <a:tailEnd/>
          </a:ln>
        </p:spPr>
        <p:txBody>
          <a:bodyPr wrap="none" lIns="93177" tIns="46589" rIns="93177" bIns="46589" anchor="ctr">
            <a:prstTxWarp prst="textNoShape">
              <a:avLst/>
            </a:prstTxWarp>
          </a:bodyPr>
          <a:lstStyle/>
          <a:p>
            <a:pPr>
              <a:defRPr/>
            </a:pPr>
            <a:endParaRPr lang="en-US">
              <a:latin typeface="Arial" charset="0"/>
              <a:ea typeface="ＭＳ Ｐゴシック" charset="-128"/>
              <a:cs typeface="ＭＳ Ｐゴシック" charset="-128"/>
            </a:endParaRPr>
          </a:p>
        </p:txBody>
      </p:sp>
      <p:sp>
        <p:nvSpPr>
          <p:cNvPr id="23561" name="Text Box 9"/>
          <p:cNvSpPr txBox="1">
            <a:spLocks noChangeArrowheads="1"/>
          </p:cNvSpPr>
          <p:nvPr/>
        </p:nvSpPr>
        <p:spPr bwMode="auto">
          <a:xfrm>
            <a:off x="2570480" y="448681"/>
            <a:ext cx="4284133" cy="248550"/>
          </a:xfrm>
          <a:prstGeom prst="rect">
            <a:avLst/>
          </a:prstGeom>
          <a:noFill/>
          <a:ln w="9525">
            <a:noFill/>
            <a:miter lim="800000"/>
            <a:headEnd/>
            <a:tailEnd/>
          </a:ln>
        </p:spPr>
        <p:txBody>
          <a:bodyPr lIns="93177" tIns="46589" rIns="93177" bIns="46589" anchor="b">
            <a:prstTxWarp prst="textNoShape">
              <a:avLst/>
            </a:prstTxWarp>
            <a:spAutoFit/>
          </a:bodyPr>
          <a:lstStyle/>
          <a:p>
            <a:pPr algn="r">
              <a:spcBef>
                <a:spcPct val="50000"/>
              </a:spcBef>
            </a:pPr>
            <a:r>
              <a:rPr lang="en-US" sz="1000" b="1"/>
              <a:t>Department/Unit/Organization</a:t>
            </a:r>
          </a:p>
        </p:txBody>
      </p:sp>
      <p:pic>
        <p:nvPicPr>
          <p:cNvPr id="18438" name="Picture 10" descr="logo-white"/>
          <p:cNvPicPr>
            <a:picLocks noChangeAspect="1" noChangeArrowheads="1"/>
          </p:cNvPicPr>
          <p:nvPr/>
        </p:nvPicPr>
        <p:blipFill>
          <a:blip r:embed="rId2"/>
          <a:srcRect/>
          <a:stretch>
            <a:fillRect/>
          </a:stretch>
        </p:blipFill>
        <p:spPr bwMode="auto">
          <a:xfrm>
            <a:off x="155786" y="101680"/>
            <a:ext cx="1832117" cy="518080"/>
          </a:xfrm>
          <a:prstGeom prst="rect">
            <a:avLst/>
          </a:prstGeom>
          <a:noFill/>
          <a:ln w="9525">
            <a:noFill/>
            <a:miter lim="800000"/>
            <a:headEnd/>
            <a:tailEnd/>
          </a:ln>
        </p:spPr>
      </p:pic>
      <p:sp>
        <p:nvSpPr>
          <p:cNvPr id="23563" name="Rectangle 11"/>
          <p:cNvSpPr>
            <a:spLocks noGrp="1" noChangeArrowheads="1"/>
          </p:cNvSpPr>
          <p:nvPr>
            <p:ph type="dt" sz="quarter" idx="1"/>
          </p:nvPr>
        </p:nvSpPr>
        <p:spPr bwMode="auto">
          <a:xfrm>
            <a:off x="0" y="8983292"/>
            <a:ext cx="3037840" cy="3098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23564" name="Rectangle 12"/>
          <p:cNvSpPr>
            <a:spLocks noChangeArrowheads="1"/>
          </p:cNvSpPr>
          <p:nvPr/>
        </p:nvSpPr>
        <p:spPr bwMode="auto">
          <a:xfrm>
            <a:off x="0" y="8595942"/>
            <a:ext cx="7010400" cy="309880"/>
          </a:xfrm>
          <a:prstGeom prst="rect">
            <a:avLst/>
          </a:prstGeom>
          <a:noFill/>
          <a:ln w="9525">
            <a:noFill/>
            <a:miter lim="800000"/>
            <a:headEnd/>
            <a:tailEnd/>
          </a:ln>
        </p:spPr>
        <p:txBody>
          <a:bodyPr lIns="93177" tIns="46589" rIns="93177" bIns="46589" anchor="b">
            <a:prstTxWarp prst="textNoShape">
              <a:avLst/>
            </a:prstTxWarp>
          </a:bodyPr>
          <a:lstStyle/>
          <a:p>
            <a:endParaRPr lang="en-US" sz="1200"/>
          </a:p>
        </p:txBody>
      </p:sp>
      <p:sp>
        <p:nvSpPr>
          <p:cNvPr id="23565" name="Rectangle 13"/>
          <p:cNvSpPr>
            <a:spLocks noChangeArrowheads="1"/>
          </p:cNvSpPr>
          <p:nvPr/>
        </p:nvSpPr>
        <p:spPr bwMode="auto">
          <a:xfrm>
            <a:off x="3972560" y="8983292"/>
            <a:ext cx="3037840" cy="309880"/>
          </a:xfrm>
          <a:prstGeom prst="rect">
            <a:avLst/>
          </a:prstGeom>
          <a:noFill/>
          <a:ln w="9525">
            <a:noFill/>
            <a:miter lim="800000"/>
            <a:headEnd/>
            <a:tailEnd/>
          </a:ln>
        </p:spPr>
        <p:txBody>
          <a:bodyPr lIns="93177" tIns="46589" rIns="93177" bIns="46589" anchor="b">
            <a:prstTxWarp prst="textNoShape">
              <a:avLst/>
            </a:prstTxWarp>
          </a:bodyPr>
          <a:lstStyle/>
          <a:p>
            <a:pPr algn="r"/>
            <a:fld id="{7BBE90C2-5164-4555-B1E4-017A0BD203F7}" type="slidenum">
              <a:rPr lang="en-US" sz="1200"/>
              <a:pPr algn="r"/>
              <a:t>‹#›</a:t>
            </a:fld>
            <a:endParaRPr lang="en-US" sz="1200"/>
          </a:p>
        </p:txBody>
      </p:sp>
      <p:sp>
        <p:nvSpPr>
          <p:cNvPr id="23566" name="Line 14"/>
          <p:cNvSpPr>
            <a:spLocks noChangeShapeType="1"/>
          </p:cNvSpPr>
          <p:nvPr/>
        </p:nvSpPr>
        <p:spPr bwMode="auto">
          <a:xfrm>
            <a:off x="0" y="8595942"/>
            <a:ext cx="7010400" cy="0"/>
          </a:xfrm>
          <a:prstGeom prst="line">
            <a:avLst/>
          </a:prstGeom>
          <a:noFill/>
          <a:ln w="19050">
            <a:solidFill>
              <a:schemeClr val="tx1"/>
            </a:solidFill>
            <a:round/>
            <a:headEnd/>
            <a:tailEnd/>
          </a:ln>
        </p:spPr>
        <p:txBody>
          <a:bodyPr wrap="none" lIns="93177" tIns="46589" rIns="93177" bIns="46589" anchor="ctr">
            <a:prstTxWarp prst="textNoShape">
              <a:avLst/>
            </a:prstTxWarp>
          </a:bodyPr>
          <a:lstStyle/>
          <a:p>
            <a:pPr>
              <a:defRPr/>
            </a:pPr>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21870519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8899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1025612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3095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1522463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7455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6773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6701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7518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1953495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2874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9238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255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2356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128"/>
                <a:cs typeface="ＭＳ Ｐゴシック" charset="-128"/>
              </a:rPr>
              <a:t>The ratios for students to FTE faculty (TT + NTT) are higher than the University target for all CAST units. The CAST average is about 23 students per FTE. </a:t>
            </a:r>
          </a:p>
          <a:p>
            <a:endParaRPr lang="en-US" dirty="0"/>
          </a:p>
        </p:txBody>
      </p:sp>
    </p:spTree>
    <p:extLst>
      <p:ext uri="{BB962C8B-B14F-4D97-AF65-F5344CB8AC3E}">
        <p14:creationId xmlns:p14="http://schemas.microsoft.com/office/powerpoint/2010/main" val="2632064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128"/>
                <a:cs typeface="ＭＳ Ｐゴシック" charset="-128"/>
              </a:rPr>
              <a:t>The historic 5-year averages for total FTE, total enrollment, and student to FTE ratios are depicted above. CAST enrollment dipped 1.5% in Fall 2018 but, given the number of applications and admits to CAST programs for Fall 2019, it is highly likely this 98 student reduction is temporary. </a:t>
            </a:r>
          </a:p>
          <a:p>
            <a:endParaRPr lang="en-US" dirty="0"/>
          </a:p>
        </p:txBody>
      </p:sp>
    </p:spTree>
    <p:extLst>
      <p:ext uri="{BB962C8B-B14F-4D97-AF65-F5344CB8AC3E}">
        <p14:creationId xmlns:p14="http://schemas.microsoft.com/office/powerpoint/2010/main" val="1613894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4696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077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8097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4408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Arial" charset="0"/>
                <a:ea typeface="ＭＳ Ｐゴシック" charset="-128"/>
                <a:cs typeface="ＭＳ Ｐゴシック" charset="-128"/>
              </a:rPr>
              <a:t>Goal I:  Integrate relevant applied learning and technologies to provide an exemplary educational experience focusing on individual goals for both undergraduate and graduate students</a:t>
            </a:r>
            <a:endParaRPr lang="en-US" baseline="0" dirty="0" smtClean="0"/>
          </a:p>
        </p:txBody>
      </p:sp>
    </p:spTree>
    <p:extLst>
      <p:ext uri="{BB962C8B-B14F-4D97-AF65-F5344CB8AC3E}">
        <p14:creationId xmlns:p14="http://schemas.microsoft.com/office/powerpoint/2010/main" val="812929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1481239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9479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3310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3218478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0345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7369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7030A0"/>
              </a:solidFill>
            </a:endParaRPr>
          </a:p>
        </p:txBody>
      </p:sp>
    </p:spTree>
    <p:extLst>
      <p:ext uri="{BB962C8B-B14F-4D97-AF65-F5344CB8AC3E}">
        <p14:creationId xmlns:p14="http://schemas.microsoft.com/office/powerpoint/2010/main" val="11073851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370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5758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9337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8625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262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907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0039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4796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3400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868978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1411893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4324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0"/>
            <a:ext cx="57150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52600" y="612777"/>
            <a:ext cx="5715000" cy="388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52600" y="5138738"/>
            <a:ext cx="5715000" cy="804862"/>
          </a:xfrm>
        </p:spPr>
        <p:txBody>
          <a:bodyPr/>
          <a:lstStyle>
            <a:lvl1pPr marL="0" indent="0">
              <a:buNone/>
              <a:defRPr sz="14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a:t>
            </a:r>
            <a:r>
              <a:rPr lang="en-US" sz="900" b="0" dirty="0"/>
              <a:t>Master</a:t>
            </a:r>
            <a:r>
              <a:rPr lang="en-US" sz="900" b="0" dirty="0" smtClean="0"/>
              <a:t> &gt; </a:t>
            </a:r>
            <a:r>
              <a:rPr lang="en-US" sz="900" b="0" dirty="0"/>
              <a:t>Slide Master)</a:t>
            </a:r>
          </a:p>
        </p:txBody>
      </p:sp>
      <p:sp>
        <p:nvSpPr>
          <p:cNvPr id="9" name="Text Box 17"/>
          <p:cNvSpPr txBox="1">
            <a:spLocks noChangeArrowheads="1"/>
          </p:cNvSpPr>
          <p:nvPr userDrawn="1"/>
        </p:nvSpPr>
        <p:spPr bwMode="auto">
          <a:xfrm>
            <a:off x="5029200" y="64008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 </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a:t>
            </a:r>
            <a:r>
              <a:rPr lang="en-US" sz="900" b="0" dirty="0"/>
              <a:t>Master</a:t>
            </a:r>
            <a:r>
              <a:rPr lang="en-US" sz="900" b="0" dirty="0" smtClean="0"/>
              <a:t> &gt; </a:t>
            </a:r>
            <a:r>
              <a:rPr lang="en-US" sz="900" b="0" dirty="0"/>
              <a:t>Slide Master)</a:t>
            </a:r>
          </a:p>
        </p:txBody>
      </p:sp>
      <p:sp>
        <p:nvSpPr>
          <p:cNvPr id="8" name="Text Box 17"/>
          <p:cNvSpPr txBox="1">
            <a:spLocks noChangeArrowheads="1"/>
          </p:cNvSpPr>
          <p:nvPr userDrawn="1"/>
        </p:nvSpPr>
        <p:spPr bwMode="auto">
          <a:xfrm>
            <a:off x="5029200" y="64008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 </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18288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609600"/>
            <a:ext cx="59436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a:t>
            </a:r>
            <a:r>
              <a:rPr lang="en-US" sz="900" b="0" dirty="0"/>
              <a:t>Master</a:t>
            </a:r>
            <a:r>
              <a:rPr lang="en-US" sz="900" b="0" dirty="0" smtClean="0"/>
              <a:t> &gt; </a:t>
            </a:r>
            <a:r>
              <a:rPr lang="en-US" sz="900" b="0" dirty="0"/>
              <a:t>Slide Master)</a:t>
            </a:r>
          </a:p>
        </p:txBody>
      </p:sp>
      <p:sp>
        <p:nvSpPr>
          <p:cNvPr id="8" name="Text Box 17"/>
          <p:cNvSpPr txBox="1">
            <a:spLocks noChangeArrowheads="1"/>
          </p:cNvSpPr>
          <p:nvPr userDrawn="1"/>
        </p:nvSpPr>
        <p:spPr bwMode="auto">
          <a:xfrm>
            <a:off x="5029200" y="64008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 </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76400"/>
            <a:ext cx="3810000" cy="4267200"/>
          </a:xfrm>
        </p:spPr>
        <p:txBody>
          <a:bodyPr/>
          <a:lstStyle/>
          <a:p>
            <a:pPr lvl="0"/>
            <a:r>
              <a:rPr lang="en-US" noProof="0" smtClean="0"/>
              <a:t>Click icon to add chart</a:t>
            </a:r>
          </a:p>
        </p:txBody>
      </p:sp>
      <p:sp>
        <p:nvSpPr>
          <p:cNvPr id="7"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a:t>
            </a:r>
            <a:r>
              <a:rPr lang="en-US" sz="900" b="0" dirty="0"/>
              <a:t>Master</a:t>
            </a:r>
            <a:r>
              <a:rPr lang="en-US" sz="900" b="0" dirty="0" smtClean="0"/>
              <a:t> &gt; </a:t>
            </a:r>
            <a:r>
              <a:rPr lang="en-US" sz="900" b="0" dirty="0"/>
              <a:t>Slide Master)</a:t>
            </a:r>
          </a:p>
        </p:txBody>
      </p:sp>
      <p:sp>
        <p:nvSpPr>
          <p:cNvPr id="9" name="Text Box 17"/>
          <p:cNvSpPr txBox="1">
            <a:spLocks noChangeArrowheads="1"/>
          </p:cNvSpPr>
          <p:nvPr userDrawn="1"/>
        </p:nvSpPr>
        <p:spPr bwMode="auto">
          <a:xfrm>
            <a:off x="5029200" y="64008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 </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144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676400"/>
            <a:ext cx="3810000" cy="4267200"/>
          </a:xfrm>
        </p:spPr>
        <p:txBody>
          <a:bodyPr/>
          <a:lstStyle/>
          <a:p>
            <a:pPr lvl="0"/>
            <a:r>
              <a:rPr lang="en-US" noProof="0" smtClean="0"/>
              <a:t>Click icon to add chart</a:t>
            </a:r>
          </a:p>
        </p:txBody>
      </p:sp>
      <p:sp>
        <p:nvSpPr>
          <p:cNvPr id="4" name="Text Placeholder 3"/>
          <p:cNvSpPr>
            <a:spLocks noGrp="1"/>
          </p:cNvSpPr>
          <p:nvPr>
            <p:ph type="body" sz="half" idx="2"/>
          </p:nvPr>
        </p:nvSpPr>
        <p:spPr>
          <a:xfrm>
            <a:off x="4648200" y="1676400"/>
            <a:ext cx="38100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a:t>
            </a:r>
            <a:r>
              <a:rPr lang="en-US" sz="900" b="0" dirty="0"/>
              <a:t>Master</a:t>
            </a:r>
            <a:r>
              <a:rPr lang="en-US" sz="900" b="0" dirty="0" smtClean="0"/>
              <a:t> &gt; </a:t>
            </a:r>
            <a:r>
              <a:rPr lang="en-US" sz="900" b="0" dirty="0"/>
              <a:t>Slide Master)</a:t>
            </a:r>
          </a:p>
        </p:txBody>
      </p:sp>
      <p:sp>
        <p:nvSpPr>
          <p:cNvPr id="9" name="Text Box 17"/>
          <p:cNvSpPr txBox="1">
            <a:spLocks noChangeArrowheads="1"/>
          </p:cNvSpPr>
          <p:nvPr userDrawn="1"/>
        </p:nvSpPr>
        <p:spPr bwMode="auto">
          <a:xfrm>
            <a:off x="5029200" y="64008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 </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14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676400"/>
            <a:ext cx="7772400" cy="4267200"/>
          </a:xfrm>
        </p:spPr>
        <p:txBody>
          <a:bodyPr/>
          <a:lstStyle/>
          <a:p>
            <a:pPr lvl="0"/>
            <a:r>
              <a:rPr lang="en-US" noProof="0" smtClean="0"/>
              <a:t>Click icon to add SmartArt graphic</a:t>
            </a:r>
          </a:p>
        </p:txBody>
      </p:sp>
      <p:sp>
        <p:nvSpPr>
          <p:cNvPr id="6"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a:t>
            </a:r>
            <a:r>
              <a:rPr lang="en-US" sz="900" b="0" dirty="0"/>
              <a:t>Master</a:t>
            </a:r>
            <a:r>
              <a:rPr lang="en-US" sz="900" b="0" dirty="0" smtClean="0"/>
              <a:t> &gt; </a:t>
            </a:r>
            <a:r>
              <a:rPr lang="en-US" sz="900" b="0" dirty="0"/>
              <a:t>Slide Master)</a:t>
            </a:r>
          </a:p>
        </p:txBody>
      </p:sp>
      <p:sp>
        <p:nvSpPr>
          <p:cNvPr id="8" name="Text Box 17"/>
          <p:cNvSpPr txBox="1">
            <a:spLocks noChangeArrowheads="1"/>
          </p:cNvSpPr>
          <p:nvPr userDrawn="1"/>
        </p:nvSpPr>
        <p:spPr bwMode="auto">
          <a:xfrm>
            <a:off x="5029200" y="64008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 </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144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676400"/>
            <a:ext cx="7772400" cy="4267200"/>
          </a:xfrm>
        </p:spPr>
        <p:txBody>
          <a:bodyPr/>
          <a:lstStyle/>
          <a:p>
            <a:pPr lvl="0"/>
            <a:r>
              <a:rPr lang="en-US" noProof="0" smtClean="0"/>
              <a:t>Click icon to add chart</a:t>
            </a:r>
          </a:p>
        </p:txBody>
      </p:sp>
      <p:sp>
        <p:nvSpPr>
          <p:cNvPr id="6"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a:t>
            </a:r>
            <a:r>
              <a:rPr lang="en-US" sz="900" b="0" dirty="0"/>
              <a:t>Master</a:t>
            </a:r>
            <a:r>
              <a:rPr lang="en-US" sz="900" b="0" dirty="0" smtClean="0"/>
              <a:t> &gt; </a:t>
            </a:r>
            <a:r>
              <a:rPr lang="en-US" sz="900" b="0" dirty="0"/>
              <a:t>Slide Master)</a:t>
            </a:r>
          </a:p>
        </p:txBody>
      </p:sp>
      <p:sp>
        <p:nvSpPr>
          <p:cNvPr id="8" name="Text Box 17"/>
          <p:cNvSpPr txBox="1">
            <a:spLocks noChangeArrowheads="1"/>
          </p:cNvSpPr>
          <p:nvPr userDrawn="1"/>
        </p:nvSpPr>
        <p:spPr bwMode="auto">
          <a:xfrm>
            <a:off x="5029200" y="64008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 </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19200" y="838200"/>
            <a:ext cx="6858000" cy="914400"/>
          </a:xfrm>
        </p:spPr>
        <p:txBody>
          <a:bodyPr/>
          <a:lstStyle>
            <a:lvl1pPr>
              <a:defRPr sz="4000"/>
            </a:lvl1pPr>
          </a:lstStyle>
          <a:p>
            <a:r>
              <a:rPr lang="en-US" smtClean="0"/>
              <a:t>Click to edit Master title style</a:t>
            </a:r>
            <a:endParaRPr lang="en-US"/>
          </a:p>
        </p:txBody>
      </p:sp>
      <p:sp>
        <p:nvSpPr>
          <p:cNvPr id="6" name="Text Placeholder 5"/>
          <p:cNvSpPr>
            <a:spLocks noGrp="1"/>
          </p:cNvSpPr>
          <p:nvPr>
            <p:ph type="body" sz="quarter" idx="11"/>
          </p:nvPr>
        </p:nvSpPr>
        <p:spPr>
          <a:xfrm>
            <a:off x="1219200" y="1828800"/>
            <a:ext cx="6858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lipArt Placeholder 3"/>
          <p:cNvSpPr>
            <a:spLocks noGrp="1"/>
          </p:cNvSpPr>
          <p:nvPr>
            <p:ph type="clipArt" sz="quarter" idx="10"/>
          </p:nvPr>
        </p:nvSpPr>
        <p:spPr>
          <a:xfrm>
            <a:off x="5562600" y="3505200"/>
            <a:ext cx="2362200" cy="2362200"/>
          </a:xfrm>
        </p:spPr>
        <p:txBody>
          <a:bodyPr/>
          <a:lstStyle/>
          <a:p>
            <a:r>
              <a:rPr lang="en-US" smtClean="0"/>
              <a:t>Click icon to add clip art</a:t>
            </a:r>
            <a:endParaRPr lang="en-US"/>
          </a:p>
        </p:txBody>
      </p:sp>
      <p:sp>
        <p:nvSpPr>
          <p:cNvPr id="5"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a:t>
            </a:r>
            <a:r>
              <a:rPr lang="en-US" sz="900" b="0" dirty="0"/>
              <a:t>Master</a:t>
            </a:r>
            <a:r>
              <a:rPr lang="en-US" sz="900" b="0" dirty="0" smtClean="0"/>
              <a:t> &gt; </a:t>
            </a:r>
            <a:r>
              <a:rPr lang="en-US" sz="900" b="0" dirty="0"/>
              <a:t>Slide Master)</a:t>
            </a:r>
          </a:p>
        </p:txBody>
      </p:sp>
      <p:sp>
        <p:nvSpPr>
          <p:cNvPr id="8" name="Text Box 17"/>
          <p:cNvSpPr txBox="1">
            <a:spLocks noChangeArrowheads="1"/>
          </p:cNvSpPr>
          <p:nvPr userDrawn="1"/>
        </p:nvSpPr>
        <p:spPr bwMode="auto">
          <a:xfrm>
            <a:off x="5029200" y="64008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 </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6858000" cy="914400"/>
          </a:xfrm>
        </p:spPr>
        <p:txBody>
          <a:bodyPr/>
          <a:lstStyle>
            <a:lvl1pPr>
              <a:defRPr sz="4000"/>
            </a:lvl1pPr>
          </a:lstStyle>
          <a:p>
            <a:r>
              <a:rPr lang="en-US" smtClean="0"/>
              <a:t>Click to edit Master title style</a:t>
            </a:r>
            <a:endParaRPr lang="en-US" dirty="0"/>
          </a:p>
        </p:txBody>
      </p:sp>
      <p:sp>
        <p:nvSpPr>
          <p:cNvPr id="4" name="Picture Placeholder 3"/>
          <p:cNvSpPr>
            <a:spLocks noGrp="1"/>
          </p:cNvSpPr>
          <p:nvPr>
            <p:ph type="pic" sz="quarter" idx="10"/>
          </p:nvPr>
        </p:nvSpPr>
        <p:spPr>
          <a:xfrm>
            <a:off x="1143000" y="1752600"/>
            <a:ext cx="3200400" cy="4114800"/>
          </a:xfrm>
        </p:spPr>
        <p:txBody>
          <a:bodyPr/>
          <a:lstStyle/>
          <a:p>
            <a:r>
              <a:rPr lang="en-US" smtClean="0"/>
              <a:t>Drag picture to placeholder or click icon to add</a:t>
            </a:r>
            <a:endParaRPr lang="en-US"/>
          </a:p>
        </p:txBody>
      </p:sp>
      <p:sp>
        <p:nvSpPr>
          <p:cNvPr id="6" name="Text Placeholder 5"/>
          <p:cNvSpPr>
            <a:spLocks noGrp="1"/>
          </p:cNvSpPr>
          <p:nvPr>
            <p:ph type="body" sz="quarter" idx="11"/>
          </p:nvPr>
        </p:nvSpPr>
        <p:spPr>
          <a:xfrm>
            <a:off x="4495800" y="2743200"/>
            <a:ext cx="3505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2"/>
          </p:nvPr>
        </p:nvSpPr>
        <p:spPr>
          <a:xfrm>
            <a:off x="4495800" y="1752600"/>
            <a:ext cx="3505200" cy="914400"/>
          </a:xfrm>
        </p:spPr>
        <p:txBody>
          <a:bodyPr vert="horz" lIns="91440" tIns="45720" rIns="91440" bIns="45720" rtlCol="0" anchor="ctr">
            <a:noAutofit/>
          </a:bodyPr>
          <a:lstStyle>
            <a:lvl1pPr algn="l" defTabSz="457200" rtl="0" eaLnBrk="1" latinLnBrk="0" hangingPunct="1">
              <a:spcBef>
                <a:spcPct val="0"/>
              </a:spcBef>
              <a:buNone/>
              <a:defRPr lang="en-US" sz="2800" b="0" i="0" kern="1200" cap="none" dirty="0" smtClean="0">
                <a:solidFill>
                  <a:schemeClr val="tx1">
                    <a:lumMod val="75000"/>
                  </a:schemeClr>
                </a:solidFill>
                <a:latin typeface="Times New Roman"/>
                <a:ea typeface="+mj-ea"/>
                <a:cs typeface="Times New Roman"/>
              </a:defRPr>
            </a:lvl1pPr>
          </a:lstStyle>
          <a:p>
            <a:pPr lvl="0"/>
            <a:r>
              <a:rPr lang="en-US" smtClean="0"/>
              <a:t>Click to edit Master text styles</a:t>
            </a:r>
          </a:p>
        </p:txBody>
      </p:sp>
      <p:sp>
        <p:nvSpPr>
          <p:cNvPr id="7"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a:t>
            </a:r>
            <a:r>
              <a:rPr lang="en-US" sz="900" b="0" dirty="0"/>
              <a:t>Master</a:t>
            </a:r>
            <a:r>
              <a:rPr lang="en-US" sz="900" b="0" dirty="0" smtClean="0"/>
              <a:t> &gt; </a:t>
            </a:r>
            <a:r>
              <a:rPr lang="en-US" sz="900" b="0" dirty="0"/>
              <a:t>Slide Master)</a:t>
            </a:r>
          </a:p>
        </p:txBody>
      </p:sp>
      <p:sp>
        <p:nvSpPr>
          <p:cNvPr id="10" name="Text Box 17"/>
          <p:cNvSpPr txBox="1">
            <a:spLocks noChangeArrowheads="1"/>
          </p:cNvSpPr>
          <p:nvPr userDrawn="1"/>
        </p:nvSpPr>
        <p:spPr bwMode="auto">
          <a:xfrm>
            <a:off x="5029200" y="64008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 </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19200" y="609600"/>
            <a:ext cx="6858000" cy="914400"/>
          </a:xfrm>
        </p:spPr>
        <p:txBody>
          <a:bodyPr/>
          <a:lstStyle>
            <a:lvl1pPr>
              <a:defRPr sz="4000"/>
            </a:lvl1pPr>
          </a:lstStyle>
          <a:p>
            <a:r>
              <a:rPr lang="en-US" smtClean="0"/>
              <a:t>Click to edit Master title style</a:t>
            </a:r>
            <a:endParaRPr lang="en-US"/>
          </a:p>
        </p:txBody>
      </p:sp>
      <p:sp>
        <p:nvSpPr>
          <p:cNvPr id="4" name="Media Placeholder 3"/>
          <p:cNvSpPr>
            <a:spLocks noGrp="1"/>
          </p:cNvSpPr>
          <p:nvPr>
            <p:ph type="media" sz="quarter" idx="10"/>
          </p:nvPr>
        </p:nvSpPr>
        <p:spPr>
          <a:xfrm>
            <a:off x="1219200" y="1752600"/>
            <a:ext cx="6858000" cy="3429000"/>
          </a:xfrm>
        </p:spPr>
        <p:txBody>
          <a:bodyPr/>
          <a:lstStyle/>
          <a:p>
            <a:r>
              <a:rPr lang="en-US" smtClean="0"/>
              <a:t>Click icon to add media</a:t>
            </a:r>
            <a:endParaRPr lang="en-US"/>
          </a:p>
        </p:txBody>
      </p:sp>
      <p:sp>
        <p:nvSpPr>
          <p:cNvPr id="6" name="Text Placeholder 5"/>
          <p:cNvSpPr>
            <a:spLocks noGrp="1"/>
          </p:cNvSpPr>
          <p:nvPr>
            <p:ph type="body" sz="quarter" idx="11" hasCustomPrompt="1"/>
          </p:nvPr>
        </p:nvSpPr>
        <p:spPr>
          <a:xfrm>
            <a:off x="1219200" y="5257800"/>
            <a:ext cx="6858000" cy="685800"/>
          </a:xfrm>
        </p:spPr>
        <p:txBody>
          <a:bodyPr>
            <a:normAutofit/>
          </a:bodyPr>
          <a:lstStyle>
            <a:lvl1pPr>
              <a:buNone/>
              <a:defRPr sz="1400">
                <a:solidFill>
                  <a:schemeClr val="tx1">
                    <a:lumMod val="75000"/>
                  </a:schemeClr>
                </a:solidFill>
                <a:latin typeface="Times New Roman"/>
                <a:cs typeface="Times New Roman"/>
              </a:defRPr>
            </a:lvl1pPr>
          </a:lstStyle>
          <a:p>
            <a:pPr lvl="0"/>
            <a:r>
              <a:rPr lang="en-US" dirty="0" smtClean="0"/>
              <a:t>Caption</a:t>
            </a:r>
            <a:endParaRPr lang="en-US" dirty="0"/>
          </a:p>
        </p:txBody>
      </p:sp>
      <p:sp>
        <p:nvSpPr>
          <p:cNvPr id="5"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a:t>
            </a:r>
            <a:r>
              <a:rPr lang="en-US" sz="900" b="0" dirty="0"/>
              <a:t>Master</a:t>
            </a:r>
            <a:r>
              <a:rPr lang="en-US" sz="900" b="0" dirty="0" smtClean="0"/>
              <a:t> &gt; </a:t>
            </a:r>
            <a:r>
              <a:rPr lang="en-US" sz="900" b="0" dirty="0"/>
              <a:t>Slide Master)</a:t>
            </a:r>
          </a:p>
        </p:txBody>
      </p:sp>
      <p:sp>
        <p:nvSpPr>
          <p:cNvPr id="8" name="Text Box 17"/>
          <p:cNvSpPr txBox="1">
            <a:spLocks noChangeArrowheads="1"/>
          </p:cNvSpPr>
          <p:nvPr userDrawn="1"/>
        </p:nvSpPr>
        <p:spPr bwMode="auto">
          <a:xfrm>
            <a:off x="5029200" y="64008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 </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l">
              <a:defRPr/>
            </a:lvl1pPr>
          </a:lstStyle>
          <a:p>
            <a:r>
              <a:rPr lang="en-US" smtClean="0"/>
              <a:t>Click to edit Master title style</a:t>
            </a:r>
            <a:endParaRPr lang="en-US"/>
          </a:p>
        </p:txBody>
      </p:sp>
      <p:sp>
        <p:nvSpPr>
          <p:cNvPr id="3" name="Subtitle 2"/>
          <p:cNvSpPr>
            <a:spLocks noGrp="1"/>
          </p:cNvSpPr>
          <p:nvPr>
            <p:ph type="subTitle" idx="1"/>
          </p:nvPr>
        </p:nvSpPr>
        <p:spPr>
          <a:xfrm>
            <a:off x="685800" y="3657600"/>
            <a:ext cx="6400800"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a:t>
            </a:r>
            <a:r>
              <a:rPr lang="en-US" sz="900" b="0" dirty="0"/>
              <a:t>Master</a:t>
            </a:r>
            <a:r>
              <a:rPr lang="en-US" sz="900" b="0" dirty="0" smtClean="0"/>
              <a:t> &gt; </a:t>
            </a:r>
            <a:r>
              <a:rPr lang="en-US" sz="900" b="0" dirty="0"/>
              <a:t>Slide Master)</a:t>
            </a:r>
          </a:p>
        </p:txBody>
      </p:sp>
      <p:sp>
        <p:nvSpPr>
          <p:cNvPr id="5" name="Text Box 17"/>
          <p:cNvSpPr txBox="1">
            <a:spLocks noChangeArrowheads="1"/>
          </p:cNvSpPr>
          <p:nvPr userDrawn="1"/>
        </p:nvSpPr>
        <p:spPr bwMode="auto">
          <a:xfrm>
            <a:off x="5029200" y="64770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i="0" cap="none">
                <a:latin typeface="Times New Roman"/>
                <a:cs typeface="Times New Roman"/>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89560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a:t>
            </a:r>
            <a:r>
              <a:rPr lang="en-US" sz="900" b="0" dirty="0"/>
              <a:t>Master</a:t>
            </a:r>
            <a:r>
              <a:rPr lang="en-US" sz="900" b="0" dirty="0" smtClean="0"/>
              <a:t> &gt; </a:t>
            </a:r>
            <a:r>
              <a:rPr lang="en-US" sz="900" b="0" dirty="0"/>
              <a:t>Slide Master)</a:t>
            </a:r>
          </a:p>
        </p:txBody>
      </p:sp>
      <p:sp>
        <p:nvSpPr>
          <p:cNvPr id="7" name="Text Box 17"/>
          <p:cNvSpPr txBox="1">
            <a:spLocks noChangeArrowheads="1"/>
          </p:cNvSpPr>
          <p:nvPr userDrawn="1"/>
        </p:nvSpPr>
        <p:spPr bwMode="auto">
          <a:xfrm>
            <a:off x="5029200" y="64770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Master &gt; Slide </a:t>
            </a:r>
            <a:r>
              <a:rPr lang="en-US" sz="900" b="0" dirty="0"/>
              <a:t>Master)</a:t>
            </a:r>
          </a:p>
        </p:txBody>
      </p:sp>
      <p:sp>
        <p:nvSpPr>
          <p:cNvPr id="9" name="Text Box 17"/>
          <p:cNvSpPr txBox="1">
            <a:spLocks noChangeArrowheads="1"/>
          </p:cNvSpPr>
          <p:nvPr userDrawn="1"/>
        </p:nvSpPr>
        <p:spPr bwMode="auto">
          <a:xfrm>
            <a:off x="5029200" y="64008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 </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60375" y="1417638"/>
            <a:ext cx="4040188" cy="639762"/>
          </a:xfrm>
        </p:spPr>
        <p:txBody>
          <a:bodyPr anchor="b"/>
          <a:lstStyle>
            <a:lvl1pPr marL="0" indent="0">
              <a:buNone/>
              <a:defRPr sz="2100" b="1">
                <a:solidFill>
                  <a:schemeClr val="tx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60375" y="2068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8200" y="1417638"/>
            <a:ext cx="4041775" cy="639762"/>
          </a:xfrm>
        </p:spPr>
        <p:txBody>
          <a:bodyPr anchor="b"/>
          <a:lstStyle>
            <a:lvl1pPr marL="0" indent="0">
              <a:buNone/>
              <a:defRPr sz="2100" b="1">
                <a:solidFill>
                  <a:schemeClr val="tx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8200" y="2068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a:t>
            </a:r>
            <a:r>
              <a:rPr lang="en-US" sz="900" b="0" dirty="0"/>
              <a:t>Master</a:t>
            </a:r>
            <a:r>
              <a:rPr lang="en-US" sz="900" b="0" dirty="0" smtClean="0"/>
              <a:t> &gt; </a:t>
            </a:r>
            <a:r>
              <a:rPr lang="en-US" sz="900" b="0" dirty="0"/>
              <a:t>Slide Master)</a:t>
            </a:r>
          </a:p>
        </p:txBody>
      </p:sp>
      <p:sp>
        <p:nvSpPr>
          <p:cNvPr id="11" name="Text Box 17"/>
          <p:cNvSpPr txBox="1">
            <a:spLocks noChangeArrowheads="1"/>
          </p:cNvSpPr>
          <p:nvPr userDrawn="1"/>
        </p:nvSpPr>
        <p:spPr bwMode="auto">
          <a:xfrm>
            <a:off x="5029200" y="64008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 </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a:t>
            </a:r>
            <a:r>
              <a:rPr lang="en-US" sz="900" b="0" dirty="0"/>
              <a:t>Master</a:t>
            </a:r>
            <a:r>
              <a:rPr lang="en-US" sz="900" b="0" dirty="0" smtClean="0"/>
              <a:t> &gt; </a:t>
            </a:r>
            <a:r>
              <a:rPr lang="en-US" sz="900" b="0" dirty="0"/>
              <a:t>Slide Master)</a:t>
            </a:r>
          </a:p>
        </p:txBody>
      </p:sp>
      <p:sp>
        <p:nvSpPr>
          <p:cNvPr id="7" name="Text Box 17"/>
          <p:cNvSpPr txBox="1">
            <a:spLocks noChangeArrowheads="1"/>
          </p:cNvSpPr>
          <p:nvPr userDrawn="1"/>
        </p:nvSpPr>
        <p:spPr bwMode="auto">
          <a:xfrm>
            <a:off x="5029200" y="64008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 </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a:t>
            </a:r>
            <a:r>
              <a:rPr lang="en-US" sz="900" b="0" dirty="0"/>
              <a:t>Master</a:t>
            </a:r>
            <a:r>
              <a:rPr lang="en-US" sz="900" b="0" dirty="0" smtClean="0"/>
              <a:t> &gt; </a:t>
            </a:r>
            <a:r>
              <a:rPr lang="en-US" sz="900" b="0" dirty="0"/>
              <a:t>Slide Master)</a:t>
            </a:r>
          </a:p>
        </p:txBody>
      </p:sp>
      <p:sp>
        <p:nvSpPr>
          <p:cNvPr id="6" name="Text Box 17"/>
          <p:cNvSpPr txBox="1">
            <a:spLocks noChangeArrowheads="1"/>
          </p:cNvSpPr>
          <p:nvPr userDrawn="1"/>
        </p:nvSpPr>
        <p:spPr bwMode="auto">
          <a:xfrm>
            <a:off x="5029200" y="64008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 </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2779713" cy="8382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429000" y="533400"/>
            <a:ext cx="5111750" cy="5486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0" y="1447800"/>
            <a:ext cx="2779713" cy="4572000"/>
          </a:xfrm>
        </p:spPr>
        <p:txBody>
          <a:bodyPr/>
          <a:lstStyle>
            <a:lvl1pPr marL="0" indent="0">
              <a:buNone/>
              <a:defRPr sz="14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Text Box 16"/>
          <p:cNvSpPr txBox="1">
            <a:spLocks noChangeArrowheads="1"/>
          </p:cNvSpPr>
          <p:nvPr userDrawn="1"/>
        </p:nvSpPr>
        <p:spPr bwMode="auto">
          <a:xfrm>
            <a:off x="6172200" y="76200"/>
            <a:ext cx="2743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Presentation Title (View</a:t>
            </a:r>
            <a:r>
              <a:rPr lang="en-US" sz="900" b="0" dirty="0" smtClean="0"/>
              <a:t> &gt; </a:t>
            </a:r>
            <a:r>
              <a:rPr lang="en-US" sz="900" b="0" dirty="0"/>
              <a:t>Master</a:t>
            </a:r>
            <a:r>
              <a:rPr lang="en-US" sz="900" b="0" dirty="0" smtClean="0"/>
              <a:t> &gt; </a:t>
            </a:r>
            <a:r>
              <a:rPr lang="en-US" sz="900" b="0" dirty="0"/>
              <a:t>Slide Master)</a:t>
            </a:r>
          </a:p>
        </p:txBody>
      </p:sp>
      <p:sp>
        <p:nvSpPr>
          <p:cNvPr id="9" name="Text Box 17"/>
          <p:cNvSpPr txBox="1">
            <a:spLocks noChangeArrowheads="1"/>
          </p:cNvSpPr>
          <p:nvPr userDrawn="1"/>
        </p:nvSpPr>
        <p:spPr bwMode="auto">
          <a:xfrm>
            <a:off x="5029200" y="6400800"/>
            <a:ext cx="3886200" cy="228600"/>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900" b="0" dirty="0"/>
              <a:t>Department/Unit/Office/Organization (View </a:t>
            </a:r>
            <a:r>
              <a:rPr lang="en-US" sz="900" b="0" dirty="0" smtClean="0"/>
              <a:t> &gt; </a:t>
            </a:r>
            <a:r>
              <a:rPr lang="en-US" sz="900" b="0" dirty="0"/>
              <a:t>Master</a:t>
            </a:r>
            <a:r>
              <a:rPr lang="en-US" sz="900" b="0" dirty="0" smtClean="0"/>
              <a:t> &gt; </a:t>
            </a:r>
            <a:r>
              <a:rPr lang="en-US" sz="900" b="0" dirty="0"/>
              <a:t>Slide Master)</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9144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2" tx1="lt1" bg2="dk1" tx2="lt2" accent1="accent1" accent2="accent2" accent3="accent3" accent4="accent4" accent5="accent5" accent6="accent6" hlink="hlink" folHlink="folHlink"/>
  <p:sldLayoutIdLst>
    <p:sldLayoutId id="2147483664" r:id="rId1"/>
    <p:sldLayoutId id="2147483649" r:id="rId2"/>
    <p:sldLayoutId id="2147483651" r:id="rId3"/>
    <p:sldLayoutId id="214748365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6" r:id="rId17"/>
    <p:sldLayoutId id="2147483667" r:id="rId18"/>
    <p:sldLayoutId id="2147483668" r:id="rId19"/>
    <p:sldLayoutId id="2147483665" r:id="rId20"/>
  </p:sldLayoutIdLst>
  <p:hf sldNum="0" hdr="0" ftr="0" dt="0"/>
  <p:txStyles>
    <p:titleStyle>
      <a:lvl1pPr algn="l" rtl="0" eaLnBrk="1" fontAlgn="base" hangingPunct="1">
        <a:spcBef>
          <a:spcPct val="0"/>
        </a:spcBef>
        <a:spcAft>
          <a:spcPct val="0"/>
        </a:spcAft>
        <a:defRPr sz="4400" b="1" i="0">
          <a:solidFill>
            <a:schemeClr val="tx2"/>
          </a:solidFill>
          <a:latin typeface="Times New Roman"/>
          <a:ea typeface="+mj-ea"/>
          <a:cs typeface="Times New Roman"/>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lumMod val="60000"/>
              <a:lumOff val="40000"/>
            </a:schemeClr>
          </a:solidFill>
          <a:latin typeface="+mn-lt"/>
          <a:ea typeface="+mn-ea"/>
        </a:defRPr>
      </a:lvl2pPr>
      <a:lvl3pPr marL="1143000" indent="-228600" algn="l" rtl="0" eaLnBrk="1" fontAlgn="base" hangingPunct="1">
        <a:spcBef>
          <a:spcPct val="20000"/>
        </a:spcBef>
        <a:spcAft>
          <a:spcPct val="0"/>
        </a:spcAft>
        <a:buChar char="•"/>
        <a:defRPr sz="2400">
          <a:solidFill>
            <a:schemeClr val="tx1">
              <a:lumMod val="75000"/>
            </a:schemeClr>
          </a:solidFill>
          <a:latin typeface="+mn-lt"/>
          <a:ea typeface="+mn-ea"/>
        </a:defRPr>
      </a:lvl3pPr>
      <a:lvl4pPr marL="1600200" indent="-228600" algn="l" rtl="0" eaLnBrk="1" fontAlgn="base" hangingPunct="1">
        <a:spcBef>
          <a:spcPct val="20000"/>
        </a:spcBef>
        <a:spcAft>
          <a:spcPct val="0"/>
        </a:spcAft>
        <a:buChar char="–"/>
        <a:defRPr sz="2000">
          <a:solidFill>
            <a:schemeClr val="tx1">
              <a:lumMod val="50000"/>
            </a:schemeClr>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2"/>
          <p:cNvSpPr txBox="1">
            <a:spLocks/>
          </p:cNvSpPr>
          <p:nvPr/>
        </p:nvSpPr>
        <p:spPr>
          <a:xfrm>
            <a:off x="685800" y="1828800"/>
            <a:ext cx="7772400" cy="914400"/>
          </a:xfrm>
          <a:prstGeom prst="rect">
            <a:avLst/>
          </a:prstGeom>
          <a:effectLst>
            <a:outerShdw blurRad="63500" dist="38100" dir="2700000" algn="ctr" rotWithShape="0">
              <a:srgbClr val="000000">
                <a:alpha val="75000"/>
              </a:srgbClr>
            </a:outerShdw>
          </a:effectLst>
        </p:spPr>
        <p:txBody>
          <a:bodyPr/>
          <a:lstStyle>
            <a:lvl1pPr algn="l" rtl="0" eaLnBrk="1" fontAlgn="base" hangingPunct="1">
              <a:spcBef>
                <a:spcPct val="0"/>
              </a:spcBef>
              <a:spcAft>
                <a:spcPct val="0"/>
              </a:spcAft>
              <a:defRPr sz="4400" b="1" i="0">
                <a:solidFill>
                  <a:schemeClr val="tx2"/>
                </a:solidFill>
                <a:latin typeface="Times New Roman"/>
                <a:ea typeface="+mj-ea"/>
                <a:cs typeface="Times New Roman"/>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a:lstStyle>
          <a:p>
            <a:pPr algn="ctr"/>
            <a:r>
              <a:rPr lang="en-US" kern="0" dirty="0" smtClean="0">
                <a:latin typeface="Perpetua Titling MT" panose="02020502060505020804" pitchFamily="18" charset="0"/>
              </a:rPr>
              <a:t>FY19 Annual Report </a:t>
            </a:r>
            <a:r>
              <a:rPr lang="en-US" sz="3600" kern="0" dirty="0" smtClean="0">
                <a:latin typeface="Perpetua Titling MT" panose="02020502060505020804" pitchFamily="18" charset="0"/>
              </a:rPr>
              <a:t>and</a:t>
            </a:r>
          </a:p>
          <a:p>
            <a:pPr algn="ctr"/>
            <a:r>
              <a:rPr lang="en-US" kern="0" dirty="0" smtClean="0">
                <a:latin typeface="Perpetua Titling MT" panose="02020502060505020804" pitchFamily="18" charset="0"/>
              </a:rPr>
              <a:t>FY20 planning report </a:t>
            </a:r>
            <a:endParaRPr lang="en-US" kern="0" dirty="0">
              <a:latin typeface="Perpetua Titling MT" panose="02020502060505020804" pitchFamily="18" charset="0"/>
            </a:endParaRPr>
          </a:p>
        </p:txBody>
      </p:sp>
    </p:spTree>
    <p:extLst>
      <p:ext uri="{BB962C8B-B14F-4D97-AF65-F5344CB8AC3E}">
        <p14:creationId xmlns:p14="http://schemas.microsoft.com/office/powerpoint/2010/main" val="2685723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457200" y="1752600"/>
            <a:ext cx="8382000" cy="4495800"/>
          </a:xfrm>
        </p:spPr>
        <p:txBody>
          <a:bodyPr/>
          <a:lstStyle/>
          <a:p>
            <a:pPr lvl="1"/>
            <a:r>
              <a:rPr lang="en-US" sz="2600" dirty="0" smtClean="0">
                <a:solidFill>
                  <a:schemeClr val="tx2"/>
                </a:solidFill>
                <a:latin typeface="Perpetua" panose="02020502060401020303" pitchFamily="18" charset="0"/>
              </a:rPr>
              <a:t>CAST graduate enrollment (370) level in FY19. </a:t>
            </a:r>
          </a:p>
          <a:p>
            <a:pPr lvl="1"/>
            <a:endParaRPr lang="en-US" sz="2600" dirty="0">
              <a:solidFill>
                <a:schemeClr val="tx2"/>
              </a:solidFill>
              <a:latin typeface="Perpetua" panose="02020502060401020303" pitchFamily="18" charset="0"/>
            </a:endParaRPr>
          </a:p>
        </p:txBody>
      </p:sp>
      <p:sp>
        <p:nvSpPr>
          <p:cNvPr id="2" name="TextBox 1"/>
          <p:cNvSpPr txBox="1"/>
          <p:nvPr/>
        </p:nvSpPr>
        <p:spPr>
          <a:xfrm>
            <a:off x="664779" y="838200"/>
            <a:ext cx="923651" cy="461665"/>
          </a:xfrm>
          <a:prstGeom prst="rect">
            <a:avLst/>
          </a:prstGeom>
          <a:noFill/>
        </p:spPr>
        <p:txBody>
          <a:bodyPr wrap="none" rtlCol="0">
            <a:spAutoFit/>
          </a:bodyPr>
          <a:lstStyle/>
          <a:p>
            <a:r>
              <a:rPr lang="en-US" dirty="0" smtClean="0">
                <a:latin typeface="Perpetua" panose="02020502060401020303" pitchFamily="18" charset="0"/>
              </a:rPr>
              <a:t>Goal 1</a:t>
            </a:r>
            <a:endParaRPr lang="en-US" dirty="0">
              <a:latin typeface="Perpetua" panose="02020502060401020303" pitchFamily="18" charset="0"/>
            </a:endParaRPr>
          </a:p>
        </p:txBody>
      </p:sp>
      <p:graphicFrame>
        <p:nvGraphicFramePr>
          <p:cNvPr id="13" name="Chart 12"/>
          <p:cNvGraphicFramePr/>
          <p:nvPr>
            <p:extLst>
              <p:ext uri="{D42A27DB-BD31-4B8C-83A1-F6EECF244321}">
                <p14:modId xmlns:p14="http://schemas.microsoft.com/office/powerpoint/2010/main" val="4124380907"/>
              </p:ext>
            </p:extLst>
          </p:nvPr>
        </p:nvGraphicFramePr>
        <p:xfrm>
          <a:off x="1752600" y="2438400"/>
          <a:ext cx="5486400" cy="3581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8889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457200" y="1752600"/>
            <a:ext cx="8382000" cy="4495800"/>
          </a:xfrm>
        </p:spPr>
        <p:txBody>
          <a:bodyPr/>
          <a:lstStyle/>
          <a:p>
            <a:r>
              <a:rPr lang="en-US" dirty="0" smtClean="0">
                <a:solidFill>
                  <a:schemeClr val="tx2"/>
                </a:solidFill>
                <a:latin typeface="Perpetua" panose="02020502060401020303" pitchFamily="18" charset="0"/>
              </a:rPr>
              <a:t>Foster </a:t>
            </a:r>
            <a:r>
              <a:rPr lang="en-US" dirty="0">
                <a:solidFill>
                  <a:schemeClr val="tx2"/>
                </a:solidFill>
                <a:latin typeface="Perpetua" panose="02020502060401020303" pitchFamily="18" charset="0"/>
              </a:rPr>
              <a:t>a cohesive culture of diversity, inclusion, and equity that reaches all our students, faculty, and staff</a:t>
            </a:r>
            <a:r>
              <a:rPr lang="en-US" dirty="0" smtClean="0">
                <a:solidFill>
                  <a:schemeClr val="tx2"/>
                </a:solidFill>
                <a:latin typeface="Perpetua" panose="02020502060401020303" pitchFamily="18" charset="0"/>
              </a:rPr>
              <a:t>.</a:t>
            </a:r>
          </a:p>
          <a:p>
            <a:pPr lvl="1"/>
            <a:r>
              <a:rPr lang="en-US" sz="2600" dirty="0" smtClean="0">
                <a:solidFill>
                  <a:schemeClr val="tx2"/>
                </a:solidFill>
                <a:latin typeface="Perpetua" panose="02020502060401020303" pitchFamily="18" charset="0"/>
              </a:rPr>
              <a:t>Through an inter-college partnership, CAS and CAST developed </a:t>
            </a:r>
            <a:r>
              <a:rPr lang="en-US" sz="2600" i="1" dirty="0">
                <a:solidFill>
                  <a:schemeClr val="tx2"/>
                </a:solidFill>
                <a:latin typeface="Perpetua" panose="02020502060401020303" pitchFamily="18" charset="0"/>
              </a:rPr>
              <a:t>Courageous </a:t>
            </a:r>
            <a:r>
              <a:rPr lang="en-US" sz="2600" i="1" dirty="0" smtClean="0">
                <a:solidFill>
                  <a:schemeClr val="tx2"/>
                </a:solidFill>
                <a:latin typeface="Perpetua" panose="02020502060401020303" pitchFamily="18" charset="0"/>
              </a:rPr>
              <a:t>Conversations</a:t>
            </a:r>
            <a:r>
              <a:rPr lang="en-US" sz="2600" dirty="0">
                <a:solidFill>
                  <a:schemeClr val="tx2"/>
                </a:solidFill>
                <a:latin typeface="Perpetua" panose="02020502060401020303" pitchFamily="18" charset="0"/>
              </a:rPr>
              <a:t>. </a:t>
            </a:r>
            <a:r>
              <a:rPr lang="en-US" sz="2600" dirty="0" smtClean="0">
                <a:solidFill>
                  <a:schemeClr val="tx2"/>
                </a:solidFill>
                <a:latin typeface="Perpetua" panose="02020502060401020303" pitchFamily="18" charset="0"/>
              </a:rPr>
              <a:t>This initiative encouraged </a:t>
            </a:r>
            <a:r>
              <a:rPr lang="en-US" sz="2600" dirty="0">
                <a:solidFill>
                  <a:schemeClr val="tx2"/>
                </a:solidFill>
                <a:latin typeface="Perpetua" panose="02020502060401020303" pitchFamily="18" charset="0"/>
              </a:rPr>
              <a:t>specially trained </a:t>
            </a:r>
            <a:r>
              <a:rPr lang="en-US" sz="2600" dirty="0" smtClean="0">
                <a:solidFill>
                  <a:schemeClr val="tx2"/>
                </a:solidFill>
                <a:latin typeface="Perpetua" panose="02020502060401020303" pitchFamily="18" charset="0"/>
              </a:rPr>
              <a:t>faculty facilitators to </a:t>
            </a:r>
            <a:r>
              <a:rPr lang="en-US" sz="2600" dirty="0">
                <a:solidFill>
                  <a:schemeClr val="tx2"/>
                </a:solidFill>
                <a:latin typeface="Perpetua" panose="02020502060401020303" pitchFamily="18" charset="0"/>
              </a:rPr>
              <a:t>host sessions </a:t>
            </a:r>
            <a:r>
              <a:rPr lang="en-US" sz="2600" dirty="0" smtClean="0">
                <a:solidFill>
                  <a:schemeClr val="tx2"/>
                </a:solidFill>
                <a:latin typeface="Perpetua" panose="02020502060401020303" pitchFamily="18" charset="0"/>
              </a:rPr>
              <a:t>focused on diversity </a:t>
            </a:r>
            <a:r>
              <a:rPr lang="en-US" sz="2600" dirty="0">
                <a:solidFill>
                  <a:schemeClr val="tx2"/>
                </a:solidFill>
                <a:latin typeface="Perpetua" panose="02020502060401020303" pitchFamily="18" charset="0"/>
              </a:rPr>
              <a:t>and inclusion efforts in the </a:t>
            </a:r>
            <a:r>
              <a:rPr lang="en-US" sz="2600" dirty="0" smtClean="0">
                <a:solidFill>
                  <a:schemeClr val="tx2"/>
                </a:solidFill>
                <a:latin typeface="Perpetua" panose="02020502060401020303" pitchFamily="18" charset="0"/>
              </a:rPr>
              <a:t>colleges.</a:t>
            </a:r>
          </a:p>
        </p:txBody>
      </p:sp>
      <p:sp>
        <p:nvSpPr>
          <p:cNvPr id="5" name="TextBox 4"/>
          <p:cNvSpPr txBox="1"/>
          <p:nvPr/>
        </p:nvSpPr>
        <p:spPr>
          <a:xfrm>
            <a:off x="664779" y="835967"/>
            <a:ext cx="923651" cy="461665"/>
          </a:xfrm>
          <a:prstGeom prst="rect">
            <a:avLst/>
          </a:prstGeom>
          <a:noFill/>
        </p:spPr>
        <p:txBody>
          <a:bodyPr wrap="none" rtlCol="0">
            <a:spAutoFit/>
          </a:bodyPr>
          <a:lstStyle/>
          <a:p>
            <a:r>
              <a:rPr lang="en-US" dirty="0" smtClean="0">
                <a:latin typeface="Perpetua" panose="02020502060401020303" pitchFamily="18" charset="0"/>
              </a:rPr>
              <a:t>Goal 2</a:t>
            </a:r>
            <a:endParaRPr lang="en-US" dirty="0">
              <a:latin typeface="Perpetua" panose="02020502060401020303" pitchFamily="18" charset="0"/>
            </a:endParaRPr>
          </a:p>
        </p:txBody>
      </p:sp>
      <p:pic>
        <p:nvPicPr>
          <p:cNvPr id="2" name="Picture 1"/>
          <p:cNvPicPr>
            <a:picLocks noChangeAspect="1"/>
          </p:cNvPicPr>
          <p:nvPr/>
        </p:nvPicPr>
        <p:blipFill>
          <a:blip r:embed="rId4"/>
          <a:stretch>
            <a:fillRect/>
          </a:stretch>
        </p:blipFill>
        <p:spPr>
          <a:xfrm>
            <a:off x="1126604" y="4643844"/>
            <a:ext cx="5581650" cy="1621838"/>
          </a:xfrm>
          <a:prstGeom prst="rect">
            <a:avLst/>
          </a:prstGeom>
        </p:spPr>
      </p:pic>
    </p:spTree>
    <p:extLst>
      <p:ext uri="{BB962C8B-B14F-4D97-AF65-F5344CB8AC3E}">
        <p14:creationId xmlns:p14="http://schemas.microsoft.com/office/powerpoint/2010/main" val="40467959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457200" y="1752600"/>
            <a:ext cx="8382000" cy="4495800"/>
          </a:xfrm>
        </p:spPr>
        <p:txBody>
          <a:bodyPr/>
          <a:lstStyle/>
          <a:p>
            <a:pPr lvl="1"/>
            <a:r>
              <a:rPr lang="en-US" sz="2600" dirty="0">
                <a:solidFill>
                  <a:schemeClr val="tx2"/>
                </a:solidFill>
                <a:latin typeface="Perpetua" panose="02020502060401020303" pitchFamily="18" charset="0"/>
              </a:rPr>
              <a:t>The Family and Consumer Sciences Department sent a group of over 20 students to Italy in May 2018. Three trips are planned for May 2019 – an FDM trip to Asia, an FND trip to Italy, (in conjunction with KNR) and an FNM trip to Argentina (in conjunction with AGR). </a:t>
            </a:r>
          </a:p>
          <a:p>
            <a:pPr lvl="1"/>
            <a:endParaRPr lang="en-US" sz="3200" dirty="0">
              <a:solidFill>
                <a:schemeClr val="tx2"/>
              </a:solidFill>
              <a:latin typeface="Perpetua" panose="02020502060401020303" pitchFamily="18" charset="0"/>
            </a:endParaRPr>
          </a:p>
        </p:txBody>
      </p:sp>
      <p:sp>
        <p:nvSpPr>
          <p:cNvPr id="5" name="TextBox 4"/>
          <p:cNvSpPr txBox="1"/>
          <p:nvPr/>
        </p:nvSpPr>
        <p:spPr>
          <a:xfrm>
            <a:off x="664779" y="835967"/>
            <a:ext cx="923651" cy="461665"/>
          </a:xfrm>
          <a:prstGeom prst="rect">
            <a:avLst/>
          </a:prstGeom>
          <a:noFill/>
        </p:spPr>
        <p:txBody>
          <a:bodyPr wrap="none" rtlCol="0">
            <a:spAutoFit/>
          </a:bodyPr>
          <a:lstStyle/>
          <a:p>
            <a:r>
              <a:rPr lang="en-US" dirty="0" smtClean="0">
                <a:latin typeface="Perpetua" panose="02020502060401020303" pitchFamily="18" charset="0"/>
              </a:rPr>
              <a:t>Goal 2</a:t>
            </a:r>
            <a:endParaRPr lang="en-US" dirty="0">
              <a:latin typeface="Perpetua" panose="02020502060401020303" pitchFamily="18" charset="0"/>
            </a:endParaRPr>
          </a:p>
        </p:txBody>
      </p:sp>
      <p:pic>
        <p:nvPicPr>
          <p:cNvPr id="7" name="Picture 6"/>
          <p:cNvPicPr>
            <a:picLocks noChangeAspect="1"/>
          </p:cNvPicPr>
          <p:nvPr/>
        </p:nvPicPr>
        <p:blipFill>
          <a:blip r:embed="rId4"/>
          <a:stretch>
            <a:fillRect/>
          </a:stretch>
        </p:blipFill>
        <p:spPr>
          <a:xfrm>
            <a:off x="3114929" y="4029707"/>
            <a:ext cx="2914141" cy="2182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83226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457200" y="1752600"/>
            <a:ext cx="8382000" cy="4495800"/>
          </a:xfrm>
        </p:spPr>
        <p:txBody>
          <a:bodyPr/>
          <a:lstStyle/>
          <a:p>
            <a:r>
              <a:rPr lang="en-US" dirty="0" smtClean="0">
                <a:solidFill>
                  <a:schemeClr val="tx2"/>
                </a:solidFill>
                <a:latin typeface="Perpetua" panose="02020502060401020303" pitchFamily="18" charset="0"/>
              </a:rPr>
              <a:t>Support </a:t>
            </a:r>
            <a:r>
              <a:rPr lang="en-US" dirty="0">
                <a:solidFill>
                  <a:schemeClr val="tx2"/>
                </a:solidFill>
                <a:latin typeface="Perpetua" panose="02020502060401020303" pitchFamily="18" charset="0"/>
              </a:rPr>
              <a:t>a workplace that facilitates and rewards faculty and staff excellence. </a:t>
            </a:r>
            <a:endParaRPr lang="en-US" dirty="0" smtClean="0">
              <a:solidFill>
                <a:schemeClr val="tx2"/>
              </a:solidFill>
              <a:latin typeface="Perpetua" panose="02020502060401020303" pitchFamily="18" charset="0"/>
            </a:endParaRPr>
          </a:p>
          <a:p>
            <a:pPr lvl="1"/>
            <a:r>
              <a:rPr lang="en-US" sz="2600" dirty="0" smtClean="0">
                <a:solidFill>
                  <a:schemeClr val="tx2"/>
                </a:solidFill>
                <a:latin typeface="Perpetua" panose="02020502060401020303" pitchFamily="18" charset="0"/>
                <a:cs typeface="Calibri" panose="020F0502020204030204" pitchFamily="34" charset="0"/>
              </a:rPr>
              <a:t>Dr</a:t>
            </a:r>
            <a:r>
              <a:rPr lang="en-US" sz="2600" dirty="0">
                <a:solidFill>
                  <a:schemeClr val="tx2"/>
                </a:solidFill>
                <a:latin typeface="Perpetua" panose="02020502060401020303" pitchFamily="18" charset="0"/>
                <a:cs typeface="Calibri" panose="020F0502020204030204" pitchFamily="34" charset="0"/>
              </a:rPr>
              <a:t>. Shelly </a:t>
            </a:r>
            <a:r>
              <a:rPr lang="en-US" sz="2600" dirty="0" smtClean="0">
                <a:solidFill>
                  <a:schemeClr val="tx2"/>
                </a:solidFill>
                <a:latin typeface="Perpetua" panose="02020502060401020303" pitchFamily="18" charset="0"/>
                <a:cs typeface="Calibri" panose="020F0502020204030204" pitchFamily="34" charset="0"/>
              </a:rPr>
              <a:t>Clevenger (CJS), won </a:t>
            </a:r>
            <a:r>
              <a:rPr lang="en-US" sz="2600" dirty="0">
                <a:solidFill>
                  <a:schemeClr val="tx2"/>
                </a:solidFill>
                <a:latin typeface="Perpetua" panose="02020502060401020303" pitchFamily="18" charset="0"/>
                <a:cs typeface="Calibri" panose="020F0502020204030204" pitchFamily="34" charset="0"/>
              </a:rPr>
              <a:t>the ASC Division of Women and Crime Best New Scholar Award</a:t>
            </a:r>
            <a:r>
              <a:rPr lang="en-US" sz="2600" dirty="0" smtClean="0">
                <a:solidFill>
                  <a:schemeClr val="tx2"/>
                </a:solidFill>
                <a:latin typeface="Perpetua" panose="02020502060401020303" pitchFamily="18" charset="0"/>
                <a:cs typeface="Calibri" panose="020F0502020204030204" pitchFamily="34" charset="0"/>
              </a:rPr>
              <a:t>.</a:t>
            </a:r>
          </a:p>
          <a:p>
            <a:pPr lvl="1"/>
            <a:r>
              <a:rPr lang="en-US" sz="2600" dirty="0">
                <a:solidFill>
                  <a:schemeClr val="tx2"/>
                </a:solidFill>
                <a:latin typeface="Perpetua" panose="02020502060401020303" pitchFamily="18" charset="0"/>
                <a:cs typeface="Calibri" panose="020F0502020204030204" pitchFamily="34" charset="0"/>
              </a:rPr>
              <a:t>Dr. Dale Brown (</a:t>
            </a:r>
            <a:r>
              <a:rPr lang="en-US" sz="2600" dirty="0" smtClean="0">
                <a:solidFill>
                  <a:schemeClr val="tx2"/>
                </a:solidFill>
                <a:latin typeface="Perpetua" panose="02020502060401020303" pitchFamily="18" charset="0"/>
                <a:cs typeface="Calibri" panose="020F0502020204030204" pitchFamily="34" charset="0"/>
              </a:rPr>
              <a:t>KNR) </a:t>
            </a:r>
            <a:r>
              <a:rPr lang="en-US" sz="2600" dirty="0">
                <a:solidFill>
                  <a:schemeClr val="tx2"/>
                </a:solidFill>
                <a:latin typeface="Perpetua" panose="02020502060401020303" pitchFamily="18" charset="0"/>
                <a:cs typeface="Calibri" panose="020F0502020204030204" pitchFamily="34" charset="0"/>
              </a:rPr>
              <a:t>was </a:t>
            </a:r>
            <a:r>
              <a:rPr lang="en-US" sz="2600" dirty="0" smtClean="0">
                <a:solidFill>
                  <a:schemeClr val="tx2"/>
                </a:solidFill>
                <a:latin typeface="Perpetua" panose="02020502060401020303" pitchFamily="18" charset="0"/>
                <a:cs typeface="Calibri" panose="020F0502020204030204" pitchFamily="34" charset="0"/>
              </a:rPr>
              <a:t>named the </a:t>
            </a:r>
            <a:r>
              <a:rPr lang="en-US" sz="2600" dirty="0">
                <a:solidFill>
                  <a:schemeClr val="tx2"/>
                </a:solidFill>
                <a:latin typeface="Perpetua" panose="02020502060401020303" pitchFamily="18" charset="0"/>
                <a:cs typeface="Calibri" panose="020F0502020204030204" pitchFamily="34" charset="0"/>
              </a:rPr>
              <a:t>2018 IAHPERD Scholar.</a:t>
            </a:r>
          </a:p>
          <a:p>
            <a:pPr marL="457200" lvl="1" indent="0">
              <a:buNone/>
            </a:pPr>
            <a:endParaRPr lang="en-US" dirty="0">
              <a:solidFill>
                <a:schemeClr val="tx2"/>
              </a:solidFill>
              <a:latin typeface="Perpetua" panose="02020502060401020303" pitchFamily="18" charset="0"/>
              <a:cs typeface="Calibri" panose="020F0502020204030204" pitchFamily="34" charset="0"/>
            </a:endParaRPr>
          </a:p>
        </p:txBody>
      </p:sp>
      <p:sp>
        <p:nvSpPr>
          <p:cNvPr id="5" name="TextBox 4"/>
          <p:cNvSpPr txBox="1"/>
          <p:nvPr/>
        </p:nvSpPr>
        <p:spPr>
          <a:xfrm>
            <a:off x="664779" y="835967"/>
            <a:ext cx="923651" cy="461665"/>
          </a:xfrm>
          <a:prstGeom prst="rect">
            <a:avLst/>
          </a:prstGeom>
          <a:noFill/>
        </p:spPr>
        <p:txBody>
          <a:bodyPr wrap="none" rtlCol="0">
            <a:spAutoFit/>
          </a:bodyPr>
          <a:lstStyle/>
          <a:p>
            <a:r>
              <a:rPr lang="en-US" dirty="0" smtClean="0">
                <a:latin typeface="Perpetua" panose="02020502060401020303" pitchFamily="18" charset="0"/>
              </a:rPr>
              <a:t>Goal 3</a:t>
            </a:r>
            <a:endParaRPr lang="en-US" dirty="0">
              <a:latin typeface="Perpetua" panose="02020502060401020303" pitchFamily="18" charset="0"/>
            </a:endParaRPr>
          </a:p>
        </p:txBody>
      </p:sp>
      <p:pic>
        <p:nvPicPr>
          <p:cNvPr id="2" name="Picture 1"/>
          <p:cNvPicPr>
            <a:picLocks noChangeAspect="1"/>
          </p:cNvPicPr>
          <p:nvPr/>
        </p:nvPicPr>
        <p:blipFill>
          <a:blip r:embed="rId4"/>
          <a:stretch>
            <a:fillRect/>
          </a:stretch>
        </p:blipFill>
        <p:spPr>
          <a:xfrm>
            <a:off x="2514600" y="4572000"/>
            <a:ext cx="1642950" cy="1798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5"/>
          <a:srcRect t="9804"/>
          <a:stretch/>
        </p:blipFill>
        <p:spPr>
          <a:xfrm>
            <a:off x="4724400" y="4550133"/>
            <a:ext cx="1554480" cy="1820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673625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381000" y="1523999"/>
            <a:ext cx="8382000" cy="4495800"/>
          </a:xfrm>
        </p:spPr>
        <p:txBody>
          <a:bodyPr/>
          <a:lstStyle/>
          <a:p>
            <a:pPr lvl="1"/>
            <a:r>
              <a:rPr lang="en-US" sz="2600" dirty="0" smtClean="0">
                <a:solidFill>
                  <a:schemeClr val="tx2"/>
                </a:solidFill>
                <a:latin typeface="Perpetua" panose="02020502060401020303" pitchFamily="18" charset="0"/>
                <a:cs typeface="Calibri" panose="020F0502020204030204" pitchFamily="34" charset="0"/>
              </a:rPr>
              <a:t>Dr</a:t>
            </a:r>
            <a:r>
              <a:rPr lang="en-US" sz="2600" dirty="0">
                <a:solidFill>
                  <a:schemeClr val="tx2"/>
                </a:solidFill>
                <a:latin typeface="Perpetua" panose="02020502060401020303" pitchFamily="18" charset="0"/>
                <a:cs typeface="Calibri" panose="020F0502020204030204" pitchFamily="34" charset="0"/>
              </a:rPr>
              <a:t>. Nweze </a:t>
            </a:r>
            <a:r>
              <a:rPr lang="en-US" sz="2600" dirty="0" smtClean="0">
                <a:solidFill>
                  <a:schemeClr val="tx2"/>
                </a:solidFill>
                <a:latin typeface="Perpetua" panose="02020502060401020303" pitchFamily="18" charset="0"/>
                <a:cs typeface="Calibri" panose="020F0502020204030204" pitchFamily="34" charset="0"/>
              </a:rPr>
              <a:t>Nnakwe</a:t>
            </a:r>
            <a:r>
              <a:rPr lang="en-US" sz="2600" dirty="0">
                <a:solidFill>
                  <a:schemeClr val="tx2"/>
                </a:solidFill>
                <a:latin typeface="Perpetua" panose="02020502060401020303" pitchFamily="18" charset="0"/>
                <a:cs typeface="Calibri" panose="020F0502020204030204" pitchFamily="34" charset="0"/>
              </a:rPr>
              <a:t> </a:t>
            </a:r>
            <a:r>
              <a:rPr lang="en-US" sz="2600" dirty="0" smtClean="0">
                <a:solidFill>
                  <a:schemeClr val="tx2"/>
                </a:solidFill>
                <a:latin typeface="Perpetua" panose="02020502060401020303" pitchFamily="18" charset="0"/>
                <a:cs typeface="Calibri" panose="020F0502020204030204" pitchFamily="34" charset="0"/>
              </a:rPr>
              <a:t>(FCS) </a:t>
            </a:r>
            <a:r>
              <a:rPr lang="en-US" sz="2600" dirty="0">
                <a:solidFill>
                  <a:schemeClr val="tx2"/>
                </a:solidFill>
                <a:latin typeface="Perpetua" panose="02020502060401020303" pitchFamily="18" charset="0"/>
                <a:cs typeface="Calibri" panose="020F0502020204030204" pitchFamily="34" charset="0"/>
              </a:rPr>
              <a:t>completed a multi-year longitudinal study in Nigeria.</a:t>
            </a:r>
            <a:endParaRPr lang="en-US" sz="2600" dirty="0" smtClean="0">
              <a:solidFill>
                <a:schemeClr val="tx2"/>
              </a:solidFill>
              <a:latin typeface="Perpetua" panose="02020502060401020303" pitchFamily="18" charset="0"/>
              <a:cs typeface="Calibri" panose="020F0502020204030204" pitchFamily="34" charset="0"/>
            </a:endParaRPr>
          </a:p>
          <a:p>
            <a:pPr lvl="1"/>
            <a:r>
              <a:rPr lang="en-US" sz="2600" dirty="0" smtClean="0">
                <a:solidFill>
                  <a:schemeClr val="tx2"/>
                </a:solidFill>
                <a:latin typeface="Perpetua" panose="02020502060401020303" pitchFamily="18" charset="0"/>
                <a:cs typeface="Calibri" panose="020F0502020204030204" pitchFamily="34" charset="0"/>
              </a:rPr>
              <a:t>Dr</a:t>
            </a:r>
            <a:r>
              <a:rPr lang="en-US" sz="2600" dirty="0">
                <a:solidFill>
                  <a:schemeClr val="tx2"/>
                </a:solidFill>
                <a:latin typeface="Perpetua" panose="02020502060401020303" pitchFamily="18" charset="0"/>
                <a:cs typeface="Calibri" panose="020F0502020204030204" pitchFamily="34" charset="0"/>
              </a:rPr>
              <a:t>. Dawn </a:t>
            </a:r>
            <a:r>
              <a:rPr lang="en-US" sz="2600" dirty="0" smtClean="0">
                <a:solidFill>
                  <a:schemeClr val="tx2"/>
                </a:solidFill>
                <a:latin typeface="Perpetua" panose="02020502060401020303" pitchFamily="18" charset="0"/>
                <a:cs typeface="Calibri" panose="020F0502020204030204" pitchFamily="34" charset="0"/>
              </a:rPr>
              <a:t>Beichner (CJS) was </a:t>
            </a:r>
            <a:r>
              <a:rPr lang="en-US" sz="2600" dirty="0">
                <a:solidFill>
                  <a:schemeClr val="tx2"/>
                </a:solidFill>
                <a:latin typeface="Perpetua" panose="02020502060401020303" pitchFamily="18" charset="0"/>
                <a:cs typeface="Calibri" panose="020F0502020204030204" pitchFamily="34" charset="0"/>
              </a:rPr>
              <a:t>elected to the Executive Committee of the World Society of Victimology and appointed as liaison to the United </a:t>
            </a:r>
            <a:r>
              <a:rPr lang="en-US" sz="2600" dirty="0" smtClean="0">
                <a:solidFill>
                  <a:schemeClr val="tx2"/>
                </a:solidFill>
                <a:latin typeface="Perpetua" panose="02020502060401020303" pitchFamily="18" charset="0"/>
                <a:cs typeface="Calibri" panose="020F0502020204030204" pitchFamily="34" charset="0"/>
              </a:rPr>
              <a:t>Nations.</a:t>
            </a:r>
          </a:p>
          <a:p>
            <a:pPr lvl="1"/>
            <a:endParaRPr lang="en-US" dirty="0">
              <a:solidFill>
                <a:schemeClr val="tx2"/>
              </a:solidFill>
              <a:latin typeface="Perpetua" panose="02020502060401020303" pitchFamily="18" charset="0"/>
            </a:endParaRPr>
          </a:p>
        </p:txBody>
      </p:sp>
      <p:sp>
        <p:nvSpPr>
          <p:cNvPr id="5" name="TextBox 4"/>
          <p:cNvSpPr txBox="1"/>
          <p:nvPr/>
        </p:nvSpPr>
        <p:spPr>
          <a:xfrm>
            <a:off x="664779" y="835967"/>
            <a:ext cx="923651" cy="461665"/>
          </a:xfrm>
          <a:prstGeom prst="rect">
            <a:avLst/>
          </a:prstGeom>
          <a:noFill/>
        </p:spPr>
        <p:txBody>
          <a:bodyPr wrap="none" rtlCol="0">
            <a:spAutoFit/>
          </a:bodyPr>
          <a:lstStyle/>
          <a:p>
            <a:r>
              <a:rPr lang="en-US" dirty="0" smtClean="0">
                <a:latin typeface="Perpetua" panose="02020502060401020303" pitchFamily="18" charset="0"/>
              </a:rPr>
              <a:t>Goal 3</a:t>
            </a:r>
            <a:endParaRPr lang="en-US" dirty="0">
              <a:latin typeface="Perpetua" panose="02020502060401020303" pitchFamily="18" charset="0"/>
            </a:endParaRPr>
          </a:p>
        </p:txBody>
      </p:sp>
      <p:pic>
        <p:nvPicPr>
          <p:cNvPr id="2" name="Picture 1"/>
          <p:cNvPicPr>
            <a:picLocks noChangeAspect="1"/>
          </p:cNvPicPr>
          <p:nvPr/>
        </p:nvPicPr>
        <p:blipFill>
          <a:blip r:embed="rId4"/>
          <a:stretch>
            <a:fillRect/>
          </a:stretch>
        </p:blipFill>
        <p:spPr>
          <a:xfrm>
            <a:off x="2065407" y="4114799"/>
            <a:ext cx="2000250" cy="1476375"/>
          </a:xfrm>
          <a:prstGeom prst="rect">
            <a:avLst/>
          </a:prstGeom>
          <a:ln w="28575">
            <a:solidFill>
              <a:srgbClr val="000000"/>
            </a:solidFill>
          </a:ln>
        </p:spPr>
      </p:pic>
      <p:pic>
        <p:nvPicPr>
          <p:cNvPr id="6" name="Picture 5"/>
          <p:cNvPicPr>
            <a:picLocks noChangeAspect="1"/>
          </p:cNvPicPr>
          <p:nvPr/>
        </p:nvPicPr>
        <p:blipFill>
          <a:blip r:embed="rId5"/>
          <a:stretch>
            <a:fillRect/>
          </a:stretch>
        </p:blipFill>
        <p:spPr>
          <a:xfrm>
            <a:off x="4818891" y="3900487"/>
            <a:ext cx="1190625" cy="1905000"/>
          </a:xfrm>
          <a:prstGeom prst="rect">
            <a:avLst/>
          </a:prstGeom>
          <a:ln w="28575">
            <a:solidFill>
              <a:srgbClr val="000000"/>
            </a:solidFill>
          </a:ln>
        </p:spPr>
      </p:pic>
    </p:spTree>
    <p:extLst>
      <p:ext uri="{BB962C8B-B14F-4D97-AF65-F5344CB8AC3E}">
        <p14:creationId xmlns:p14="http://schemas.microsoft.com/office/powerpoint/2010/main" val="27636389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381000" y="1523999"/>
            <a:ext cx="8382000" cy="4495800"/>
          </a:xfrm>
        </p:spPr>
        <p:txBody>
          <a:bodyPr/>
          <a:lstStyle/>
          <a:p>
            <a:pPr lvl="1"/>
            <a:r>
              <a:rPr lang="en-US" sz="2600" dirty="0">
                <a:solidFill>
                  <a:schemeClr val="tx2"/>
                </a:solidFill>
                <a:latin typeface="Perpetua" panose="02020502060401020303" pitchFamily="18" charset="0"/>
              </a:rPr>
              <a:t>Undergraduate Advisor, Mr. Dave Malone (AGR) was recognized with the CAST Outstanding AP Staff Award.</a:t>
            </a:r>
          </a:p>
          <a:p>
            <a:pPr lvl="1"/>
            <a:r>
              <a:rPr lang="en-US" sz="2600" dirty="0">
                <a:solidFill>
                  <a:schemeClr val="tx2"/>
                </a:solidFill>
                <a:latin typeface="Perpetua" panose="02020502060401020303" pitchFamily="18" charset="0"/>
                <a:cs typeface="Calibri" panose="020F0502020204030204" pitchFamily="34" charset="0"/>
              </a:rPr>
              <a:t>Dr. Chris Merrill (TEC) secured a $635,000 federal grant titled “Illinois Career and Technical Education Innovative Curriculum Resources Project.” </a:t>
            </a:r>
          </a:p>
          <a:p>
            <a:pPr lvl="1"/>
            <a:endParaRPr lang="en-US" dirty="0">
              <a:solidFill>
                <a:schemeClr val="tx2"/>
              </a:solidFill>
              <a:latin typeface="Perpetua" panose="02020502060401020303" pitchFamily="18" charset="0"/>
            </a:endParaRPr>
          </a:p>
        </p:txBody>
      </p:sp>
      <p:sp>
        <p:nvSpPr>
          <p:cNvPr id="5" name="TextBox 4"/>
          <p:cNvSpPr txBox="1"/>
          <p:nvPr/>
        </p:nvSpPr>
        <p:spPr>
          <a:xfrm>
            <a:off x="664779" y="835967"/>
            <a:ext cx="923651" cy="461665"/>
          </a:xfrm>
          <a:prstGeom prst="rect">
            <a:avLst/>
          </a:prstGeom>
          <a:noFill/>
        </p:spPr>
        <p:txBody>
          <a:bodyPr wrap="none" rtlCol="0">
            <a:spAutoFit/>
          </a:bodyPr>
          <a:lstStyle/>
          <a:p>
            <a:r>
              <a:rPr lang="en-US" dirty="0" smtClean="0">
                <a:latin typeface="Perpetua" panose="02020502060401020303" pitchFamily="18" charset="0"/>
              </a:rPr>
              <a:t>Goal 3</a:t>
            </a:r>
            <a:endParaRPr lang="en-US" dirty="0">
              <a:latin typeface="Perpetua" panose="02020502060401020303" pitchFamily="18" charset="0"/>
            </a:endParaRPr>
          </a:p>
        </p:txBody>
      </p:sp>
      <p:pic>
        <p:nvPicPr>
          <p:cNvPr id="2" name="Picture 1"/>
          <p:cNvPicPr>
            <a:picLocks noChangeAspect="1"/>
          </p:cNvPicPr>
          <p:nvPr/>
        </p:nvPicPr>
        <p:blipFill>
          <a:blip r:embed="rId4"/>
          <a:stretch>
            <a:fillRect/>
          </a:stretch>
        </p:blipFill>
        <p:spPr>
          <a:xfrm>
            <a:off x="2209801" y="3962400"/>
            <a:ext cx="1295400" cy="1905000"/>
          </a:xfrm>
          <a:prstGeom prst="rect">
            <a:avLst/>
          </a:prstGeom>
          <a:ln w="28575">
            <a:solidFill>
              <a:srgbClr val="000000"/>
            </a:solidFill>
          </a:ln>
        </p:spPr>
      </p:pic>
      <p:pic>
        <p:nvPicPr>
          <p:cNvPr id="6" name="Picture 5"/>
          <p:cNvPicPr>
            <a:picLocks noChangeAspect="1"/>
          </p:cNvPicPr>
          <p:nvPr/>
        </p:nvPicPr>
        <p:blipFill>
          <a:blip r:embed="rId5"/>
          <a:stretch>
            <a:fillRect/>
          </a:stretch>
        </p:blipFill>
        <p:spPr>
          <a:xfrm>
            <a:off x="4191000" y="3962400"/>
            <a:ext cx="1828800" cy="1905000"/>
          </a:xfrm>
          <a:prstGeom prst="rect">
            <a:avLst/>
          </a:prstGeom>
          <a:ln w="28575">
            <a:solidFill>
              <a:srgbClr val="000000"/>
            </a:solidFill>
          </a:ln>
        </p:spPr>
      </p:pic>
    </p:spTree>
    <p:extLst>
      <p:ext uri="{BB962C8B-B14F-4D97-AF65-F5344CB8AC3E}">
        <p14:creationId xmlns:p14="http://schemas.microsoft.com/office/powerpoint/2010/main" val="1445053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228600" y="1447800"/>
            <a:ext cx="8382000" cy="4495800"/>
          </a:xfrm>
        </p:spPr>
        <p:txBody>
          <a:bodyPr/>
          <a:lstStyle/>
          <a:p>
            <a:pPr lvl="1"/>
            <a:r>
              <a:rPr lang="en-US" sz="2600" dirty="0" smtClean="0">
                <a:solidFill>
                  <a:schemeClr val="tx2"/>
                </a:solidFill>
                <a:latin typeface="Perpetua" panose="02020502060401020303" pitchFamily="18" charset="0"/>
                <a:cs typeface="Calibri" panose="020F0502020204030204" pitchFamily="34" charset="0"/>
              </a:rPr>
              <a:t>Dr. Qi Zhang (IT) published two articles related </a:t>
            </a:r>
            <a:r>
              <a:rPr lang="en-US" sz="2600" dirty="0">
                <a:solidFill>
                  <a:schemeClr val="tx2"/>
                </a:solidFill>
                <a:latin typeface="Perpetua" panose="02020502060401020303" pitchFamily="18" charset="0"/>
                <a:cs typeface="Calibri" panose="020F0502020204030204" pitchFamily="34" charset="0"/>
              </a:rPr>
              <a:t>to </a:t>
            </a:r>
            <a:r>
              <a:rPr lang="en-US" sz="2600" dirty="0" smtClean="0">
                <a:solidFill>
                  <a:schemeClr val="tx2"/>
                </a:solidFill>
                <a:latin typeface="Perpetua" panose="02020502060401020303" pitchFamily="18" charset="0"/>
                <a:cs typeface="Calibri" panose="020F0502020204030204" pitchFamily="34" charset="0"/>
              </a:rPr>
              <a:t>bio-medical technology: “Layer-based </a:t>
            </a:r>
            <a:r>
              <a:rPr lang="en-US" sz="2600" dirty="0">
                <a:solidFill>
                  <a:schemeClr val="tx2"/>
                </a:solidFill>
                <a:latin typeface="Perpetua" panose="02020502060401020303" pitchFamily="18" charset="0"/>
                <a:cs typeface="Calibri" panose="020F0502020204030204" pitchFamily="34" charset="0"/>
              </a:rPr>
              <a:t>visualization and biomedical information exploration of multi-channel large histological </a:t>
            </a:r>
            <a:r>
              <a:rPr lang="en-US" sz="2600" dirty="0" smtClean="0">
                <a:solidFill>
                  <a:schemeClr val="tx2"/>
                </a:solidFill>
                <a:latin typeface="Perpetua" panose="02020502060401020303" pitchFamily="18" charset="0"/>
                <a:cs typeface="Calibri" panose="020F0502020204030204" pitchFamily="34" charset="0"/>
              </a:rPr>
              <a:t>data” </a:t>
            </a:r>
            <a:r>
              <a:rPr lang="en-US" sz="2600" dirty="0">
                <a:solidFill>
                  <a:schemeClr val="tx2"/>
                </a:solidFill>
                <a:latin typeface="Perpetua" panose="02020502060401020303" pitchFamily="18" charset="0"/>
                <a:cs typeface="Calibri" panose="020F0502020204030204" pitchFamily="34" charset="0"/>
              </a:rPr>
              <a:t>and “Web-based medical data visualization and information sharing towards application in  </a:t>
            </a:r>
            <a:r>
              <a:rPr lang="en-US" sz="2600" dirty="0" smtClean="0">
                <a:solidFill>
                  <a:schemeClr val="tx2"/>
                </a:solidFill>
                <a:latin typeface="Perpetua" panose="02020502060401020303" pitchFamily="18" charset="0"/>
                <a:cs typeface="Calibri" panose="020F0502020204030204" pitchFamily="34" charset="0"/>
              </a:rPr>
              <a:t>              distributed diagnosis.” </a:t>
            </a:r>
          </a:p>
          <a:p>
            <a:pPr lvl="1"/>
            <a:endParaRPr lang="en-US" sz="2600" dirty="0" smtClean="0">
              <a:solidFill>
                <a:schemeClr val="tx2"/>
              </a:solidFill>
              <a:latin typeface="Perpetua" panose="02020502060401020303" pitchFamily="18" charset="0"/>
              <a:cs typeface="Calibri" panose="020F0502020204030204" pitchFamily="34" charset="0"/>
            </a:endParaRPr>
          </a:p>
          <a:p>
            <a:pPr lvl="1"/>
            <a:r>
              <a:rPr lang="en-US" sz="2600" dirty="0" smtClean="0">
                <a:solidFill>
                  <a:schemeClr val="tx2"/>
                </a:solidFill>
                <a:latin typeface="Perpetua" panose="02020502060401020303" pitchFamily="18" charset="0"/>
                <a:cs typeface="Calibri" panose="020F0502020204030204" pitchFamily="34" charset="0"/>
              </a:rPr>
              <a:t>For </a:t>
            </a:r>
            <a:r>
              <a:rPr lang="en-US" sz="2600" dirty="0">
                <a:solidFill>
                  <a:schemeClr val="tx2"/>
                </a:solidFill>
                <a:latin typeface="Perpetua" panose="02020502060401020303" pitchFamily="18" charset="0"/>
                <a:cs typeface="Calibri" panose="020F0502020204030204" pitchFamily="34" charset="0"/>
              </a:rPr>
              <a:t>the second year in row, the Exercise Science Faculty (KNR) received Exercise Is Medicine on Campus Gold Level Recognition from ACSM.</a:t>
            </a:r>
          </a:p>
          <a:p>
            <a:pPr lvl="1"/>
            <a:endParaRPr lang="en-US" sz="2600" dirty="0" smtClean="0">
              <a:solidFill>
                <a:schemeClr val="tx2"/>
              </a:solidFill>
              <a:latin typeface="Perpetua" panose="02020502060401020303" pitchFamily="18" charset="0"/>
              <a:cs typeface="Calibri" panose="020F0502020204030204" pitchFamily="34" charset="0"/>
            </a:endParaRPr>
          </a:p>
        </p:txBody>
      </p:sp>
      <p:sp>
        <p:nvSpPr>
          <p:cNvPr id="5" name="TextBox 4"/>
          <p:cNvSpPr txBox="1"/>
          <p:nvPr/>
        </p:nvSpPr>
        <p:spPr>
          <a:xfrm>
            <a:off x="664779" y="835967"/>
            <a:ext cx="923651" cy="461665"/>
          </a:xfrm>
          <a:prstGeom prst="rect">
            <a:avLst/>
          </a:prstGeom>
          <a:noFill/>
        </p:spPr>
        <p:txBody>
          <a:bodyPr wrap="none" rtlCol="0">
            <a:spAutoFit/>
          </a:bodyPr>
          <a:lstStyle/>
          <a:p>
            <a:r>
              <a:rPr lang="en-US" dirty="0" smtClean="0">
                <a:latin typeface="Perpetua" panose="02020502060401020303" pitchFamily="18" charset="0"/>
              </a:rPr>
              <a:t>Goal 3</a:t>
            </a:r>
            <a:endParaRPr lang="en-US" dirty="0">
              <a:latin typeface="Perpetua" panose="02020502060401020303" pitchFamily="18" charset="0"/>
            </a:endParaRPr>
          </a:p>
        </p:txBody>
      </p:sp>
      <p:pic>
        <p:nvPicPr>
          <p:cNvPr id="2" name="Picture 1"/>
          <p:cNvPicPr>
            <a:picLocks noChangeAspect="1"/>
          </p:cNvPicPr>
          <p:nvPr/>
        </p:nvPicPr>
        <p:blipFill>
          <a:blip r:embed="rId4"/>
          <a:stretch>
            <a:fillRect/>
          </a:stretch>
        </p:blipFill>
        <p:spPr>
          <a:xfrm>
            <a:off x="4191000" y="5314950"/>
            <a:ext cx="2514600" cy="125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a:off x="7391400" y="2819400"/>
            <a:ext cx="1390650" cy="1576388"/>
          </a:xfrm>
          <a:prstGeom prst="rect">
            <a:avLst/>
          </a:prstGeom>
          <a:ln w="38100">
            <a:solidFill>
              <a:srgbClr val="000000"/>
            </a:solidFill>
          </a:ln>
        </p:spPr>
      </p:pic>
    </p:spTree>
    <p:extLst>
      <p:ext uri="{BB962C8B-B14F-4D97-AF65-F5344CB8AC3E}">
        <p14:creationId xmlns:p14="http://schemas.microsoft.com/office/powerpoint/2010/main" val="21416536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457200" y="1600200"/>
            <a:ext cx="8382000" cy="4648200"/>
          </a:xfrm>
        </p:spPr>
        <p:txBody>
          <a:bodyPr/>
          <a:lstStyle/>
          <a:p>
            <a:pPr lvl="1"/>
            <a:r>
              <a:rPr lang="en-US" sz="2600" dirty="0" smtClean="0">
                <a:solidFill>
                  <a:schemeClr val="tx2"/>
                </a:solidFill>
                <a:latin typeface="Perpetua" panose="02020502060401020303" pitchFamily="18" charset="0"/>
              </a:rPr>
              <a:t>Faculty submitted 53 extramural funding proposals totaling $7,092,422. In total, 51 proposals were funded for $2,128,645. </a:t>
            </a:r>
            <a:endParaRPr lang="en-US" sz="2600" dirty="0">
              <a:solidFill>
                <a:schemeClr val="tx2"/>
              </a:solidFill>
              <a:latin typeface="Perpetua" panose="02020502060401020303" pitchFamily="18" charset="0"/>
            </a:endParaRPr>
          </a:p>
        </p:txBody>
      </p:sp>
      <p:sp>
        <p:nvSpPr>
          <p:cNvPr id="5" name="TextBox 4"/>
          <p:cNvSpPr txBox="1"/>
          <p:nvPr/>
        </p:nvSpPr>
        <p:spPr>
          <a:xfrm>
            <a:off x="664779" y="835967"/>
            <a:ext cx="923651" cy="461665"/>
          </a:xfrm>
          <a:prstGeom prst="rect">
            <a:avLst/>
          </a:prstGeom>
          <a:noFill/>
        </p:spPr>
        <p:txBody>
          <a:bodyPr wrap="none" rtlCol="0">
            <a:spAutoFit/>
          </a:bodyPr>
          <a:lstStyle/>
          <a:p>
            <a:r>
              <a:rPr lang="en-US" dirty="0" smtClean="0">
                <a:latin typeface="Perpetua" panose="02020502060401020303" pitchFamily="18" charset="0"/>
              </a:rPr>
              <a:t>Goal 3</a:t>
            </a:r>
            <a:endParaRPr lang="en-US" dirty="0">
              <a:latin typeface="Perpetua" panose="02020502060401020303" pitchFamily="18" charset="0"/>
            </a:endParaRPr>
          </a:p>
        </p:txBody>
      </p:sp>
      <p:sp>
        <p:nvSpPr>
          <p:cNvPr id="8" name="TextBox 7"/>
          <p:cNvSpPr txBox="1"/>
          <p:nvPr/>
        </p:nvSpPr>
        <p:spPr>
          <a:xfrm>
            <a:off x="5410200" y="3585001"/>
            <a:ext cx="3297890" cy="830997"/>
          </a:xfrm>
          <a:prstGeom prst="rect">
            <a:avLst/>
          </a:prstGeom>
          <a:solidFill>
            <a:srgbClr val="000000"/>
          </a:solidFill>
        </p:spPr>
        <p:txBody>
          <a:bodyPr wrap="none" rtlCol="0">
            <a:spAutoFit/>
          </a:bodyPr>
          <a:lstStyle/>
          <a:p>
            <a:r>
              <a:rPr lang="en-US" dirty="0" smtClean="0">
                <a:solidFill>
                  <a:schemeClr val="tx2"/>
                </a:solidFill>
                <a:latin typeface="Perpetua" panose="02020502060401020303" pitchFamily="18" charset="0"/>
              </a:rPr>
              <a:t>CAST Proposal Submissions</a:t>
            </a:r>
          </a:p>
          <a:p>
            <a:r>
              <a:rPr lang="en-US" dirty="0" smtClean="0">
                <a:solidFill>
                  <a:schemeClr val="tx2"/>
                </a:solidFill>
                <a:latin typeface="Perpetua" panose="02020502060401020303" pitchFamily="18" charset="0"/>
              </a:rPr>
              <a:t>by Funding Source</a:t>
            </a:r>
            <a:endParaRPr lang="en-US" dirty="0">
              <a:solidFill>
                <a:schemeClr val="tx2"/>
              </a:solidFill>
              <a:latin typeface="Perpetua" panose="02020502060401020303" pitchFamily="18" charset="0"/>
            </a:endParaRPr>
          </a:p>
        </p:txBody>
      </p:sp>
      <p:graphicFrame>
        <p:nvGraphicFramePr>
          <p:cNvPr id="9" name="Chart 8"/>
          <p:cNvGraphicFramePr/>
          <p:nvPr>
            <p:extLst>
              <p:ext uri="{D42A27DB-BD31-4B8C-83A1-F6EECF244321}">
                <p14:modId xmlns:p14="http://schemas.microsoft.com/office/powerpoint/2010/main" val="3173070680"/>
              </p:ext>
            </p:extLst>
          </p:nvPr>
        </p:nvGraphicFramePr>
        <p:xfrm>
          <a:off x="-435910" y="2971800"/>
          <a:ext cx="5846110" cy="354538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2772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533400" y="1523999"/>
            <a:ext cx="8382000" cy="4495800"/>
          </a:xfrm>
        </p:spPr>
        <p:txBody>
          <a:bodyPr/>
          <a:lstStyle/>
          <a:p>
            <a:r>
              <a:rPr lang="en-US" dirty="0" smtClean="0">
                <a:solidFill>
                  <a:schemeClr val="tx2"/>
                </a:solidFill>
                <a:latin typeface="Perpetua" panose="02020502060401020303" pitchFamily="18" charset="0"/>
              </a:rPr>
              <a:t>Develop </a:t>
            </a:r>
            <a:r>
              <a:rPr lang="en-US" dirty="0">
                <a:solidFill>
                  <a:schemeClr val="tx2"/>
                </a:solidFill>
                <a:latin typeface="Perpetua" panose="02020502060401020303" pitchFamily="18" charset="0"/>
              </a:rPr>
              <a:t>and maintain productive relationships with external constituencies. </a:t>
            </a:r>
            <a:endParaRPr lang="en-US" dirty="0" smtClean="0">
              <a:solidFill>
                <a:schemeClr val="tx2"/>
              </a:solidFill>
              <a:latin typeface="Perpetua" panose="02020502060401020303" pitchFamily="18" charset="0"/>
            </a:endParaRPr>
          </a:p>
          <a:p>
            <a:pPr lvl="1"/>
            <a:r>
              <a:rPr lang="en-US" sz="2600" dirty="0" smtClean="0">
                <a:solidFill>
                  <a:schemeClr val="tx2"/>
                </a:solidFill>
                <a:latin typeface="Perpetua" panose="02020502060401020303" pitchFamily="18" charset="0"/>
              </a:rPr>
              <a:t>CAST </a:t>
            </a:r>
            <a:r>
              <a:rPr lang="en-US" sz="2600" dirty="0">
                <a:solidFill>
                  <a:schemeClr val="tx2"/>
                </a:solidFill>
                <a:latin typeface="Perpetua" panose="02020502060401020303" pitchFamily="18" charset="0"/>
              </a:rPr>
              <a:t>held the inaugural edition of </a:t>
            </a:r>
            <a:r>
              <a:rPr lang="en-US" sz="2600" i="1" dirty="0">
                <a:solidFill>
                  <a:schemeClr val="tx2"/>
                </a:solidFill>
                <a:latin typeface="Perpetua" panose="02020502060401020303" pitchFamily="18" charset="0"/>
              </a:rPr>
              <a:t>CAST Connections</a:t>
            </a:r>
            <a:r>
              <a:rPr lang="en-US" sz="2600" dirty="0">
                <a:solidFill>
                  <a:schemeClr val="tx2"/>
                </a:solidFill>
                <a:latin typeface="Perpetua" panose="02020502060401020303" pitchFamily="18" charset="0"/>
              </a:rPr>
              <a:t>, a networking event aimed at connecting students with alumni. Over 90 students traveled to Chicago to meet with alumni. </a:t>
            </a:r>
            <a:endParaRPr lang="en-US" sz="2600" dirty="0" smtClean="0">
              <a:solidFill>
                <a:schemeClr val="tx2"/>
              </a:solidFill>
              <a:latin typeface="Perpetua" panose="02020502060401020303" pitchFamily="18" charset="0"/>
            </a:endParaRPr>
          </a:p>
          <a:p>
            <a:pPr marL="457200" lvl="1" indent="0">
              <a:buNone/>
            </a:pPr>
            <a:endParaRPr lang="en-US" dirty="0">
              <a:solidFill>
                <a:schemeClr val="tx2"/>
              </a:solidFill>
              <a:latin typeface="Perpetua" panose="02020502060401020303" pitchFamily="18" charset="0"/>
            </a:endParaRPr>
          </a:p>
        </p:txBody>
      </p:sp>
      <p:sp>
        <p:nvSpPr>
          <p:cNvPr id="5" name="TextBox 4"/>
          <p:cNvSpPr txBox="1"/>
          <p:nvPr/>
        </p:nvSpPr>
        <p:spPr>
          <a:xfrm>
            <a:off x="664779" y="835967"/>
            <a:ext cx="923651" cy="461665"/>
          </a:xfrm>
          <a:prstGeom prst="rect">
            <a:avLst/>
          </a:prstGeom>
          <a:noFill/>
        </p:spPr>
        <p:txBody>
          <a:bodyPr wrap="none" rtlCol="0">
            <a:spAutoFit/>
          </a:bodyPr>
          <a:lstStyle/>
          <a:p>
            <a:r>
              <a:rPr lang="en-US" dirty="0" smtClean="0">
                <a:latin typeface="Perpetua" panose="02020502060401020303" pitchFamily="18" charset="0"/>
              </a:rPr>
              <a:t>Goal 4</a:t>
            </a:r>
            <a:endParaRPr lang="en-US" dirty="0">
              <a:latin typeface="Perpetua" panose="02020502060401020303" pitchFamily="18" charset="0"/>
            </a:endParaRPr>
          </a:p>
        </p:txBody>
      </p:sp>
      <p:pic>
        <p:nvPicPr>
          <p:cNvPr id="2" name="Picture 1"/>
          <p:cNvPicPr>
            <a:picLocks noChangeAspect="1"/>
          </p:cNvPicPr>
          <p:nvPr/>
        </p:nvPicPr>
        <p:blipFill>
          <a:blip r:embed="rId4"/>
          <a:stretch>
            <a:fillRect/>
          </a:stretch>
        </p:blipFill>
        <p:spPr>
          <a:xfrm>
            <a:off x="2971800" y="3943702"/>
            <a:ext cx="3703320" cy="2468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 y="3943702"/>
            <a:ext cx="1851660" cy="2468880"/>
          </a:xfrm>
          <a:prstGeom prst="rect">
            <a:avLst/>
          </a:prstGeom>
          <a:ln w="38100">
            <a:solidFill>
              <a:srgbClr val="000000"/>
            </a:solidFill>
          </a:ln>
        </p:spPr>
      </p:pic>
    </p:spTree>
    <p:extLst>
      <p:ext uri="{BB962C8B-B14F-4D97-AF65-F5344CB8AC3E}">
        <p14:creationId xmlns:p14="http://schemas.microsoft.com/office/powerpoint/2010/main" val="3414143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381000" y="1447800"/>
            <a:ext cx="8382000" cy="4495800"/>
          </a:xfrm>
        </p:spPr>
        <p:txBody>
          <a:bodyPr/>
          <a:lstStyle/>
          <a:p>
            <a:pPr lvl="1"/>
            <a:r>
              <a:rPr lang="en-US" sz="2600" dirty="0" smtClean="0">
                <a:solidFill>
                  <a:schemeClr val="tx2"/>
                </a:solidFill>
                <a:latin typeface="Perpetua" panose="02020502060401020303" pitchFamily="18" charset="0"/>
              </a:rPr>
              <a:t>FCS continued the </a:t>
            </a:r>
            <a:r>
              <a:rPr lang="en-US" sz="2600" i="1" dirty="0" smtClean="0">
                <a:solidFill>
                  <a:schemeClr val="tx2"/>
                </a:solidFill>
                <a:latin typeface="Perpetua" panose="02020502060401020303" pitchFamily="18" charset="0"/>
              </a:rPr>
              <a:t>Fresh FAVS </a:t>
            </a:r>
            <a:r>
              <a:rPr lang="en-US" sz="2600" dirty="0" smtClean="0">
                <a:solidFill>
                  <a:schemeClr val="tx2"/>
                </a:solidFill>
                <a:latin typeface="Perpetua" panose="02020502060401020303" pitchFamily="18" charset="0"/>
              </a:rPr>
              <a:t>program which includes participation by the Department, Wellness, Event Management, and Campus Dining. </a:t>
            </a:r>
            <a:r>
              <a:rPr lang="en-US" sz="2600" dirty="0" smtClean="0">
                <a:solidFill>
                  <a:schemeClr val="tx2"/>
                </a:solidFill>
                <a:latin typeface="Perpetua" panose="02020502060401020303" pitchFamily="18" charset="0"/>
              </a:rPr>
              <a:t>The </a:t>
            </a:r>
            <a:r>
              <a:rPr lang="en-US" sz="2600" dirty="0" smtClean="0">
                <a:solidFill>
                  <a:schemeClr val="tx2"/>
                </a:solidFill>
                <a:latin typeface="Perpetua" panose="02020502060401020303" pitchFamily="18" charset="0"/>
              </a:rPr>
              <a:t>program provides reasonably priced fresh fruits and vegetables to subscribers on campus.  The program was developed by an FCS graduate student.</a:t>
            </a:r>
          </a:p>
          <a:p>
            <a:pPr lvl="1"/>
            <a:r>
              <a:rPr lang="en-US" sz="2600" dirty="0" smtClean="0">
                <a:solidFill>
                  <a:schemeClr val="tx2"/>
                </a:solidFill>
                <a:latin typeface="Perpetua" panose="02020502060401020303" pitchFamily="18" charset="0"/>
              </a:rPr>
              <a:t>Also in FCS, the award-winning </a:t>
            </a:r>
            <a:r>
              <a:rPr lang="en-US" sz="2600" i="1" dirty="0" smtClean="0">
                <a:solidFill>
                  <a:schemeClr val="tx2"/>
                </a:solidFill>
                <a:latin typeface="Perpetua" panose="02020502060401020303" pitchFamily="18" charset="0"/>
              </a:rPr>
              <a:t>Fix-It Friday </a:t>
            </a:r>
            <a:r>
              <a:rPr lang="en-US" sz="2600" dirty="0" smtClean="0">
                <a:solidFill>
                  <a:schemeClr val="tx2"/>
                </a:solidFill>
                <a:latin typeface="Perpetua" panose="02020502060401020303" pitchFamily="18" charset="0"/>
              </a:rPr>
              <a:t>initiative continued under the direction of Elisabeth Reed. </a:t>
            </a:r>
            <a:r>
              <a:rPr lang="en-US" sz="2600" dirty="0" smtClean="0">
                <a:solidFill>
                  <a:schemeClr val="tx2"/>
                </a:solidFill>
                <a:latin typeface="Perpetua" panose="02020502060401020303" pitchFamily="18" charset="0"/>
              </a:rPr>
              <a:t>Students </a:t>
            </a:r>
            <a:r>
              <a:rPr lang="en-US" sz="2600" dirty="0" smtClean="0">
                <a:solidFill>
                  <a:schemeClr val="tx2"/>
                </a:solidFill>
                <a:latin typeface="Perpetua" panose="02020502060401020303" pitchFamily="18" charset="0"/>
              </a:rPr>
              <a:t>set up a table either on campus or in the community to mend articles of clothing for free rather than see the items tossed in a landfill.</a:t>
            </a:r>
            <a:endParaRPr lang="en-US" sz="2600" dirty="0">
              <a:solidFill>
                <a:schemeClr val="tx2"/>
              </a:solidFill>
              <a:latin typeface="Perpetua" panose="02020502060401020303" pitchFamily="18" charset="0"/>
            </a:endParaRPr>
          </a:p>
        </p:txBody>
      </p:sp>
      <p:sp>
        <p:nvSpPr>
          <p:cNvPr id="5" name="TextBox 4"/>
          <p:cNvSpPr txBox="1"/>
          <p:nvPr/>
        </p:nvSpPr>
        <p:spPr>
          <a:xfrm>
            <a:off x="664779" y="835967"/>
            <a:ext cx="923651" cy="461665"/>
          </a:xfrm>
          <a:prstGeom prst="rect">
            <a:avLst/>
          </a:prstGeom>
          <a:noFill/>
        </p:spPr>
        <p:txBody>
          <a:bodyPr wrap="none" rtlCol="0">
            <a:spAutoFit/>
          </a:bodyPr>
          <a:lstStyle/>
          <a:p>
            <a:r>
              <a:rPr lang="en-US" dirty="0" smtClean="0">
                <a:latin typeface="Perpetua" panose="02020502060401020303" pitchFamily="18" charset="0"/>
              </a:rPr>
              <a:t>Goal 4</a:t>
            </a:r>
            <a:endParaRPr lang="en-US" dirty="0">
              <a:latin typeface="Perpetua" panose="02020502060401020303" pitchFamily="18" charset="0"/>
            </a:endParaRPr>
          </a:p>
        </p:txBody>
      </p:sp>
    </p:spTree>
    <p:extLst>
      <p:ext uri="{BB962C8B-B14F-4D97-AF65-F5344CB8AC3E}">
        <p14:creationId xmlns:p14="http://schemas.microsoft.com/office/powerpoint/2010/main" val="235297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latin typeface="Perpetua Titling MT" panose="02020502060505020804" pitchFamily="18" charset="0"/>
              </a:rPr>
              <a:t>Who We Are</a:t>
            </a:r>
            <a:endParaRPr lang="en-US" dirty="0">
              <a:latin typeface="Perpetua Titling MT" panose="02020502060505020804" pitchFamily="18" charset="0"/>
            </a:endParaRPr>
          </a:p>
        </p:txBody>
      </p:sp>
      <p:sp>
        <p:nvSpPr>
          <p:cNvPr id="4" name="Content Placeholder 3"/>
          <p:cNvSpPr>
            <a:spLocks noGrp="1"/>
          </p:cNvSpPr>
          <p:nvPr>
            <p:ph idx="1"/>
          </p:nvPr>
        </p:nvSpPr>
        <p:spPr>
          <a:xfrm>
            <a:off x="381000" y="1524000"/>
            <a:ext cx="4267200" cy="4419600"/>
          </a:xfrm>
          <a:ln w="38100">
            <a:solidFill>
              <a:srgbClr val="000000"/>
            </a:solidFill>
          </a:ln>
        </p:spPr>
        <p:txBody>
          <a:bodyPr/>
          <a:lstStyle/>
          <a:p>
            <a:pPr marL="0" indent="0">
              <a:buNone/>
            </a:pPr>
            <a:r>
              <a:rPr lang="en-US" sz="2400" dirty="0" smtClean="0">
                <a:solidFill>
                  <a:schemeClr val="tx2"/>
                </a:solidFill>
                <a:latin typeface="Perpetua" panose="02020502060401020303" pitchFamily="18" charset="0"/>
              </a:rPr>
              <a:t>Eight Academic Units</a:t>
            </a:r>
          </a:p>
          <a:p>
            <a:pPr lvl="1"/>
            <a:r>
              <a:rPr lang="en-US" sz="2400" dirty="0" smtClean="0">
                <a:solidFill>
                  <a:schemeClr val="tx2"/>
                </a:solidFill>
                <a:latin typeface="Perpetua" panose="02020502060401020303" pitchFamily="18" charset="0"/>
              </a:rPr>
              <a:t>Agriculture</a:t>
            </a:r>
          </a:p>
          <a:p>
            <a:pPr lvl="1"/>
            <a:r>
              <a:rPr lang="en-US" sz="2400" dirty="0" smtClean="0">
                <a:solidFill>
                  <a:schemeClr val="tx2"/>
                </a:solidFill>
                <a:latin typeface="Perpetua" panose="02020502060401020303" pitchFamily="18" charset="0"/>
              </a:rPr>
              <a:t>Criminal Justice Sciences</a:t>
            </a:r>
          </a:p>
          <a:p>
            <a:pPr lvl="1"/>
            <a:r>
              <a:rPr lang="en-US" sz="2400" dirty="0" smtClean="0">
                <a:solidFill>
                  <a:schemeClr val="tx2"/>
                </a:solidFill>
                <a:latin typeface="Perpetua" panose="02020502060401020303" pitchFamily="18" charset="0"/>
              </a:rPr>
              <a:t>Family and Consumer Sciences</a:t>
            </a:r>
          </a:p>
          <a:p>
            <a:pPr lvl="1"/>
            <a:r>
              <a:rPr lang="en-US" sz="2400" dirty="0" smtClean="0">
                <a:solidFill>
                  <a:schemeClr val="tx2"/>
                </a:solidFill>
                <a:latin typeface="Perpetua" panose="02020502060401020303" pitchFamily="18" charset="0"/>
              </a:rPr>
              <a:t>Health Sciences</a:t>
            </a:r>
          </a:p>
          <a:p>
            <a:pPr lvl="1"/>
            <a:r>
              <a:rPr lang="en-US" sz="2400" dirty="0" smtClean="0">
                <a:solidFill>
                  <a:schemeClr val="tx2"/>
                </a:solidFill>
                <a:latin typeface="Perpetua" panose="02020502060401020303" pitchFamily="18" charset="0"/>
              </a:rPr>
              <a:t>Information Technology</a:t>
            </a:r>
          </a:p>
          <a:p>
            <a:pPr lvl="1"/>
            <a:r>
              <a:rPr lang="en-US" sz="2400" dirty="0" smtClean="0">
                <a:solidFill>
                  <a:schemeClr val="tx2"/>
                </a:solidFill>
                <a:latin typeface="Perpetua" panose="02020502060401020303" pitchFamily="18" charset="0"/>
              </a:rPr>
              <a:t>Kinesiology and Recreation</a:t>
            </a:r>
          </a:p>
          <a:p>
            <a:pPr lvl="1"/>
            <a:r>
              <a:rPr lang="en-US" sz="2400" dirty="0" smtClean="0">
                <a:solidFill>
                  <a:schemeClr val="tx2"/>
                </a:solidFill>
                <a:latin typeface="Perpetua" panose="02020502060401020303" pitchFamily="18" charset="0"/>
              </a:rPr>
              <a:t>Military Science</a:t>
            </a:r>
          </a:p>
          <a:p>
            <a:pPr lvl="1"/>
            <a:r>
              <a:rPr lang="en-US" sz="2400" dirty="0" smtClean="0">
                <a:solidFill>
                  <a:schemeClr val="tx2"/>
                </a:solidFill>
                <a:latin typeface="Perpetua" panose="02020502060401020303" pitchFamily="18" charset="0"/>
              </a:rPr>
              <a:t>Technology</a:t>
            </a:r>
            <a:endParaRPr lang="en-US" sz="2400" dirty="0">
              <a:solidFill>
                <a:schemeClr val="tx2"/>
              </a:solidFill>
              <a:latin typeface="Perpetua" panose="02020502060401020303" pitchFamily="18" charset="0"/>
            </a:endParaRPr>
          </a:p>
        </p:txBody>
      </p:sp>
      <p:sp>
        <p:nvSpPr>
          <p:cNvPr id="5" name="Content Placeholder 3"/>
          <p:cNvSpPr txBox="1">
            <a:spLocks/>
          </p:cNvSpPr>
          <p:nvPr/>
        </p:nvSpPr>
        <p:spPr bwMode="auto">
          <a:xfrm>
            <a:off x="4648200" y="1524000"/>
            <a:ext cx="4191000" cy="3200400"/>
          </a:xfrm>
          <a:prstGeom prst="rect">
            <a:avLst/>
          </a:prstGeom>
          <a:noFill/>
          <a:ln w="38100">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lumMod val="60000"/>
                    <a:lumOff val="40000"/>
                  </a:schemeClr>
                </a:solidFill>
                <a:latin typeface="+mn-lt"/>
                <a:ea typeface="+mn-ea"/>
              </a:defRPr>
            </a:lvl2pPr>
            <a:lvl3pPr marL="1143000" indent="-228600" algn="l" rtl="0" eaLnBrk="1" fontAlgn="base" hangingPunct="1">
              <a:spcBef>
                <a:spcPct val="20000"/>
              </a:spcBef>
              <a:spcAft>
                <a:spcPct val="0"/>
              </a:spcAft>
              <a:buChar char="•"/>
              <a:defRPr sz="2400">
                <a:solidFill>
                  <a:schemeClr val="tx1">
                    <a:lumMod val="75000"/>
                  </a:schemeClr>
                </a:solidFill>
                <a:latin typeface="+mn-lt"/>
                <a:ea typeface="+mn-ea"/>
              </a:defRPr>
            </a:lvl3pPr>
            <a:lvl4pPr marL="1600200" indent="-228600" algn="l" rtl="0" eaLnBrk="1" fontAlgn="base" hangingPunct="1">
              <a:spcBef>
                <a:spcPct val="20000"/>
              </a:spcBef>
              <a:spcAft>
                <a:spcPct val="0"/>
              </a:spcAft>
              <a:buChar char="–"/>
              <a:defRPr sz="2000">
                <a:solidFill>
                  <a:schemeClr val="tx1">
                    <a:lumMod val="50000"/>
                  </a:schemeClr>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US" sz="2400" kern="0" dirty="0" smtClean="0">
                <a:solidFill>
                  <a:schemeClr val="tx2"/>
                </a:solidFill>
                <a:latin typeface="Perpetua" panose="02020502060401020303" pitchFamily="18" charset="0"/>
              </a:rPr>
              <a:t> Five Affiliate Units</a:t>
            </a:r>
          </a:p>
          <a:p>
            <a:pPr lvl="1"/>
            <a:r>
              <a:rPr lang="en-US" sz="2400" kern="0" dirty="0" smtClean="0">
                <a:solidFill>
                  <a:schemeClr val="tx2"/>
                </a:solidFill>
                <a:latin typeface="Perpetua" panose="02020502060401020303" pitchFamily="18" charset="0"/>
              </a:rPr>
              <a:t>Gamma Phi Circus</a:t>
            </a:r>
          </a:p>
          <a:p>
            <a:pPr lvl="1"/>
            <a:r>
              <a:rPr lang="en-US" sz="2400" kern="0" dirty="0" smtClean="0">
                <a:solidFill>
                  <a:schemeClr val="tx2"/>
                </a:solidFill>
                <a:latin typeface="Perpetua" panose="02020502060401020303" pitchFamily="18" charset="0"/>
              </a:rPr>
              <a:t>University Farm at Lexington</a:t>
            </a:r>
          </a:p>
          <a:p>
            <a:pPr lvl="1"/>
            <a:r>
              <a:rPr lang="en-US" sz="2400" kern="0" dirty="0" smtClean="0">
                <a:solidFill>
                  <a:schemeClr val="tx2"/>
                </a:solidFill>
                <a:latin typeface="Perpetua" panose="02020502060401020303" pitchFamily="18" charset="0"/>
              </a:rPr>
              <a:t>Horticulture Center</a:t>
            </a:r>
          </a:p>
          <a:p>
            <a:pPr lvl="1"/>
            <a:r>
              <a:rPr lang="en-US" sz="2400" kern="0" dirty="0" smtClean="0">
                <a:solidFill>
                  <a:schemeClr val="tx2"/>
                </a:solidFill>
                <a:latin typeface="Perpetua" panose="02020502060401020303" pitchFamily="18" charset="0"/>
              </a:rPr>
              <a:t>Child Care Center</a:t>
            </a:r>
          </a:p>
          <a:p>
            <a:pPr lvl="1"/>
            <a:r>
              <a:rPr lang="en-US" sz="2400" kern="0" dirty="0" smtClean="0">
                <a:solidFill>
                  <a:schemeClr val="tx2"/>
                </a:solidFill>
                <a:latin typeface="Perpetua" panose="02020502060401020303" pitchFamily="18" charset="0"/>
              </a:rPr>
              <a:t>Sports Medicine and Rehabilitation Therapy Clinic</a:t>
            </a:r>
          </a:p>
          <a:p>
            <a:pPr lvl="1"/>
            <a:endParaRPr lang="en-US" sz="2400" kern="0" dirty="0">
              <a:solidFill>
                <a:schemeClr val="tx2"/>
              </a:solidFill>
              <a:latin typeface="Perpetua" panose="02020502060401020303" pitchFamily="18" charset="0"/>
            </a:endParaRPr>
          </a:p>
        </p:txBody>
      </p:sp>
    </p:spTree>
    <p:extLst>
      <p:ext uri="{BB962C8B-B14F-4D97-AF65-F5344CB8AC3E}">
        <p14:creationId xmlns:p14="http://schemas.microsoft.com/office/powerpoint/2010/main" val="3651596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Content Placeholder 7"/>
          <p:cNvSpPr>
            <a:spLocks noGrp="1"/>
          </p:cNvSpPr>
          <p:nvPr>
            <p:ph idx="1"/>
          </p:nvPr>
        </p:nvSpPr>
        <p:spPr>
          <a:xfrm>
            <a:off x="381000" y="1524000"/>
            <a:ext cx="7772400" cy="4114800"/>
          </a:xfrm>
        </p:spPr>
        <p:txBody>
          <a:bodyPr/>
          <a:lstStyle/>
          <a:p>
            <a:pPr lvl="1"/>
            <a:r>
              <a:rPr lang="en-US" sz="2600" dirty="0">
                <a:solidFill>
                  <a:srgbClr val="FFFFFF"/>
                </a:solidFill>
                <a:latin typeface="Perpetua" panose="02020502060401020303" pitchFamily="18" charset="0"/>
              </a:rPr>
              <a:t>The garden collections at the Horticulture Center </a:t>
            </a:r>
            <a:r>
              <a:rPr lang="en-US" sz="2600" dirty="0" smtClean="0">
                <a:solidFill>
                  <a:srgbClr val="FFFFFF"/>
                </a:solidFill>
                <a:latin typeface="Perpetua" panose="02020502060401020303" pitchFamily="18" charset="0"/>
              </a:rPr>
              <a:t>(AGR) were </a:t>
            </a:r>
            <a:r>
              <a:rPr lang="en-US" sz="2600" dirty="0">
                <a:solidFill>
                  <a:srgbClr val="FFFFFF"/>
                </a:solidFill>
                <a:latin typeface="Perpetua" panose="02020502060401020303" pitchFamily="18" charset="0"/>
              </a:rPr>
              <a:t>visited by approximately 3,000 guests at events throughout the year.</a:t>
            </a:r>
          </a:p>
          <a:p>
            <a:pPr lvl="1">
              <a:spcBef>
                <a:spcPts val="0"/>
              </a:spcBef>
            </a:pPr>
            <a:r>
              <a:rPr lang="en-US" sz="2600" dirty="0">
                <a:solidFill>
                  <a:srgbClr val="FFFFFF"/>
                </a:solidFill>
                <a:latin typeface="Perpetua" panose="02020502060401020303" pitchFamily="18" charset="0"/>
              </a:rPr>
              <a:t>MSC’s “</a:t>
            </a:r>
            <a:r>
              <a:rPr lang="en-US" sz="2600" i="1" dirty="0">
                <a:solidFill>
                  <a:srgbClr val="FFFFFF"/>
                </a:solidFill>
                <a:latin typeface="Perpetua" panose="02020502060401020303" pitchFamily="18" charset="0"/>
              </a:rPr>
              <a:t>Cadets Helping Kids</a:t>
            </a:r>
            <a:r>
              <a:rPr lang="en-US" sz="2600" dirty="0">
                <a:solidFill>
                  <a:srgbClr val="FFFFFF"/>
                </a:solidFill>
                <a:latin typeface="Perpetua" panose="02020502060401020303" pitchFamily="18" charset="0"/>
              </a:rPr>
              <a:t>” is a mentorship program that involves our cadets working with local elementary school children as tutors and role models</a:t>
            </a:r>
            <a:r>
              <a:rPr lang="en-US" sz="2600" dirty="0" smtClean="0">
                <a:solidFill>
                  <a:srgbClr val="FFFFFF"/>
                </a:solidFill>
                <a:latin typeface="Perpetua" panose="02020502060401020303" pitchFamily="18" charset="0"/>
              </a:rPr>
              <a:t>.</a:t>
            </a:r>
          </a:p>
          <a:p>
            <a:pPr lvl="1">
              <a:spcBef>
                <a:spcPts val="0"/>
              </a:spcBef>
            </a:pPr>
            <a:r>
              <a:rPr lang="en-US" sz="2600" dirty="0" smtClean="0">
                <a:solidFill>
                  <a:srgbClr val="FFFFFF"/>
                </a:solidFill>
                <a:latin typeface="Perpetua" panose="02020502060401020303" pitchFamily="18" charset="0"/>
              </a:rPr>
              <a:t>Dr. Glen Sagers (IT) </a:t>
            </a:r>
            <a:r>
              <a:rPr lang="en-US" sz="2600" dirty="0">
                <a:solidFill>
                  <a:srgbClr val="FFFFFF"/>
                </a:solidFill>
                <a:latin typeface="Perpetua" panose="02020502060401020303" pitchFamily="18" charset="0"/>
              </a:rPr>
              <a:t>organized the seventh annual Central Illinois High School Cyber Defense competition. Seventy-six students from ten central Illinois high schools competed to defend computers and networks from hacking </a:t>
            </a:r>
            <a:r>
              <a:rPr lang="en-US" sz="2600" dirty="0" smtClean="0">
                <a:solidFill>
                  <a:srgbClr val="FFFFFF"/>
                </a:solidFill>
                <a:latin typeface="Perpetua" panose="02020502060401020303" pitchFamily="18" charset="0"/>
              </a:rPr>
              <a:t>attacks.</a:t>
            </a:r>
            <a:endParaRPr lang="en-US" sz="2600" dirty="0">
              <a:solidFill>
                <a:srgbClr val="FFFFFF"/>
              </a:solidFill>
              <a:latin typeface="Perpetua" panose="02020502060401020303" pitchFamily="18" charset="0"/>
            </a:endParaRPr>
          </a:p>
          <a:p>
            <a:endParaRPr lang="en-US" dirty="0"/>
          </a:p>
        </p:txBody>
      </p:sp>
      <p:sp>
        <p:nvSpPr>
          <p:cNvPr id="9" name="Title 2"/>
          <p:cNvSpPr txBox="1">
            <a:spLocks/>
          </p:cNvSpPr>
          <p:nvPr/>
        </p:nvSpPr>
        <p:spPr bwMode="auto">
          <a:xfrm>
            <a:off x="685800" y="457200"/>
            <a:ext cx="7772400" cy="9144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b="1" i="0">
                <a:solidFill>
                  <a:schemeClr val="tx2"/>
                </a:solidFill>
                <a:latin typeface="Times New Roman"/>
                <a:ea typeface="+mj-ea"/>
                <a:cs typeface="Times New Roman"/>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a:lstStyle>
          <a:p>
            <a:pPr algn="ctr"/>
            <a:r>
              <a:rPr lang="en-US" kern="0" dirty="0" smtClean="0">
                <a:latin typeface="Perpetua Titling MT" panose="02020502060505020804" pitchFamily="18" charset="0"/>
              </a:rPr>
              <a:t>FY19 Report</a:t>
            </a:r>
            <a:endParaRPr lang="en-US" kern="0" dirty="0"/>
          </a:p>
        </p:txBody>
      </p:sp>
      <p:sp>
        <p:nvSpPr>
          <p:cNvPr id="11" name="TextBox 10"/>
          <p:cNvSpPr txBox="1"/>
          <p:nvPr/>
        </p:nvSpPr>
        <p:spPr>
          <a:xfrm>
            <a:off x="664779" y="835967"/>
            <a:ext cx="923651" cy="461665"/>
          </a:xfrm>
          <a:prstGeom prst="rect">
            <a:avLst/>
          </a:prstGeom>
          <a:noFill/>
        </p:spPr>
        <p:txBody>
          <a:bodyPr wrap="none" rtlCol="0">
            <a:spAutoFit/>
          </a:bodyPr>
          <a:lstStyle/>
          <a:p>
            <a:r>
              <a:rPr lang="en-US" dirty="0" smtClean="0">
                <a:latin typeface="Perpetua" panose="02020502060401020303" pitchFamily="18" charset="0"/>
              </a:rPr>
              <a:t>Goal 4</a:t>
            </a:r>
            <a:endParaRPr lang="en-US" dirty="0">
              <a:latin typeface="Perpetua" panose="02020502060401020303" pitchFamily="18" charset="0"/>
            </a:endParaRPr>
          </a:p>
        </p:txBody>
      </p:sp>
    </p:spTree>
    <p:extLst>
      <p:ext uri="{BB962C8B-B14F-4D97-AF65-F5344CB8AC3E}">
        <p14:creationId xmlns:p14="http://schemas.microsoft.com/office/powerpoint/2010/main" val="2836125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457200" y="1521718"/>
            <a:ext cx="8382000" cy="4495800"/>
          </a:xfrm>
        </p:spPr>
        <p:txBody>
          <a:bodyPr/>
          <a:lstStyle/>
          <a:p>
            <a:pPr lvl="1"/>
            <a:r>
              <a:rPr lang="en-US" sz="2600" dirty="0" smtClean="0">
                <a:solidFill>
                  <a:schemeClr val="tx2"/>
                </a:solidFill>
                <a:latin typeface="Perpetua" panose="02020502060401020303" pitchFamily="18" charset="0"/>
              </a:rPr>
              <a:t>CAST </a:t>
            </a:r>
            <a:r>
              <a:rPr lang="en-US" sz="2600" dirty="0">
                <a:solidFill>
                  <a:schemeClr val="tx2"/>
                </a:solidFill>
                <a:latin typeface="Perpetua" panose="02020502060401020303" pitchFamily="18" charset="0"/>
              </a:rPr>
              <a:t>hosts Science and Technology Week annually, providing a variety of events that pertain to both internal and external constituencies (students, faculty, staff, alumni, donors, and community members</a:t>
            </a:r>
            <a:r>
              <a:rPr lang="en-US" sz="2600" dirty="0" smtClean="0">
                <a:solidFill>
                  <a:schemeClr val="tx2"/>
                </a:solidFill>
                <a:latin typeface="Perpetua" panose="02020502060401020303" pitchFamily="18" charset="0"/>
              </a:rPr>
              <a:t>).</a:t>
            </a:r>
          </a:p>
          <a:p>
            <a:pPr lvl="1"/>
            <a:r>
              <a:rPr lang="en-US" sz="2600" dirty="0" smtClean="0">
                <a:solidFill>
                  <a:schemeClr val="tx2"/>
                </a:solidFill>
                <a:latin typeface="Perpetua" panose="02020502060401020303" pitchFamily="18" charset="0"/>
              </a:rPr>
              <a:t>Gamma Phi Circus is celebrating its 90</a:t>
            </a:r>
            <a:r>
              <a:rPr lang="en-US" sz="2600" baseline="30000" dirty="0" smtClean="0">
                <a:solidFill>
                  <a:schemeClr val="tx2"/>
                </a:solidFill>
                <a:latin typeface="Perpetua" panose="02020502060401020303" pitchFamily="18" charset="0"/>
              </a:rPr>
              <a:t>th</a:t>
            </a:r>
            <a:r>
              <a:rPr lang="en-US" sz="2600" dirty="0" smtClean="0">
                <a:solidFill>
                  <a:schemeClr val="tx2"/>
                </a:solidFill>
                <a:latin typeface="Perpetua" panose="02020502060401020303" pitchFamily="18" charset="0"/>
              </a:rPr>
              <a:t> anniversary.</a:t>
            </a:r>
          </a:p>
          <a:p>
            <a:pPr lvl="1"/>
            <a:r>
              <a:rPr lang="en-US" sz="2600" dirty="0" smtClean="0">
                <a:solidFill>
                  <a:schemeClr val="tx2"/>
                </a:solidFill>
                <a:latin typeface="Perpetua" panose="02020502060401020303" pitchFamily="18" charset="0"/>
              </a:rPr>
              <a:t>KNR coordinated </a:t>
            </a:r>
            <a:r>
              <a:rPr lang="en-US" sz="2600" dirty="0">
                <a:solidFill>
                  <a:schemeClr val="tx2"/>
                </a:solidFill>
                <a:latin typeface="Perpetua" panose="02020502060401020303" pitchFamily="18" charset="0"/>
              </a:rPr>
              <a:t>a summer PE Teacher Technology Workshop attended by alumni and professionals throughout the state of </a:t>
            </a:r>
            <a:r>
              <a:rPr lang="en-US" sz="2600" dirty="0" smtClean="0">
                <a:solidFill>
                  <a:schemeClr val="tx2"/>
                </a:solidFill>
                <a:latin typeface="Perpetua" panose="02020502060401020303" pitchFamily="18" charset="0"/>
              </a:rPr>
              <a:t>Illinois. </a:t>
            </a:r>
          </a:p>
          <a:p>
            <a:pPr lvl="1"/>
            <a:r>
              <a:rPr lang="en-US" sz="2600" dirty="0" smtClean="0">
                <a:solidFill>
                  <a:schemeClr val="tx2"/>
                </a:solidFill>
                <a:latin typeface="Perpetua" panose="02020502060401020303" pitchFamily="18" charset="0"/>
              </a:rPr>
              <a:t>Dr</a:t>
            </a:r>
            <a:r>
              <a:rPr lang="en-US" sz="2600" dirty="0">
                <a:solidFill>
                  <a:schemeClr val="tx2"/>
                </a:solidFill>
                <a:latin typeface="Perpetua" panose="02020502060401020303" pitchFamily="18" charset="0"/>
              </a:rPr>
              <a:t>. Brent </a:t>
            </a:r>
            <a:r>
              <a:rPr lang="en-US" sz="2600" dirty="0" smtClean="0">
                <a:solidFill>
                  <a:schemeClr val="tx2"/>
                </a:solidFill>
                <a:latin typeface="Perpetua" panose="02020502060401020303" pitchFamily="18" charset="0"/>
              </a:rPr>
              <a:t>Teasdale (CJS) was </a:t>
            </a:r>
            <a:r>
              <a:rPr lang="en-US" sz="2600" dirty="0">
                <a:solidFill>
                  <a:schemeClr val="tx2"/>
                </a:solidFill>
                <a:latin typeface="Perpetua" panose="02020502060401020303" pitchFamily="18" charset="0"/>
              </a:rPr>
              <a:t>named to </a:t>
            </a:r>
            <a:r>
              <a:rPr lang="en-US" sz="2600" dirty="0" smtClean="0">
                <a:solidFill>
                  <a:schemeClr val="tx2"/>
                </a:solidFill>
                <a:latin typeface="Perpetua" panose="02020502060401020303" pitchFamily="18" charset="0"/>
              </a:rPr>
              <a:t>the Governor’s task </a:t>
            </a:r>
            <a:r>
              <a:rPr lang="en-US" sz="2600" dirty="0">
                <a:solidFill>
                  <a:schemeClr val="tx2"/>
                </a:solidFill>
                <a:latin typeface="Perpetua" panose="02020502060401020303" pitchFamily="18" charset="0"/>
              </a:rPr>
              <a:t>force on gun violence and mental illness.</a:t>
            </a:r>
          </a:p>
        </p:txBody>
      </p:sp>
      <p:sp>
        <p:nvSpPr>
          <p:cNvPr id="5" name="TextBox 4"/>
          <p:cNvSpPr txBox="1"/>
          <p:nvPr/>
        </p:nvSpPr>
        <p:spPr>
          <a:xfrm>
            <a:off x="664779" y="835967"/>
            <a:ext cx="923651" cy="461665"/>
          </a:xfrm>
          <a:prstGeom prst="rect">
            <a:avLst/>
          </a:prstGeom>
          <a:noFill/>
        </p:spPr>
        <p:txBody>
          <a:bodyPr wrap="none" rtlCol="0">
            <a:spAutoFit/>
          </a:bodyPr>
          <a:lstStyle/>
          <a:p>
            <a:r>
              <a:rPr lang="en-US" dirty="0" smtClean="0">
                <a:latin typeface="Perpetua" panose="02020502060401020303" pitchFamily="18" charset="0"/>
              </a:rPr>
              <a:t>Goal 4</a:t>
            </a:r>
            <a:endParaRPr lang="en-US" dirty="0">
              <a:latin typeface="Perpetua" panose="02020502060401020303" pitchFamily="18" charset="0"/>
            </a:endParaRPr>
          </a:p>
        </p:txBody>
      </p:sp>
      <p:pic>
        <p:nvPicPr>
          <p:cNvPr id="1026" name="Picture 2" descr="https://cast.illinoisstate.edu/images/logo-cast-week-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3443" y="652983"/>
            <a:ext cx="2236257" cy="825352"/>
          </a:xfrm>
          <a:prstGeom prst="rect">
            <a:avLst/>
          </a:prstGeom>
          <a:solidFill>
            <a:schemeClr val="tx2"/>
          </a:solidFill>
          <a:ln w="381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79903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457200" y="1523999"/>
            <a:ext cx="8382000" cy="4724401"/>
          </a:xfrm>
        </p:spPr>
        <p:txBody>
          <a:bodyPr/>
          <a:lstStyle/>
          <a:p>
            <a:pPr lvl="1"/>
            <a:r>
              <a:rPr lang="en-US" dirty="0" smtClean="0">
                <a:solidFill>
                  <a:schemeClr val="tx2"/>
                </a:solidFill>
                <a:latin typeface="Perpetua" panose="02020502060401020303" pitchFamily="18" charset="0"/>
              </a:rPr>
              <a:t>CAST inducted 8 new members to our Hall of Fame and will soon induct 7 new members to our Academy of Achievement which recognizes significant contributions to the discipline of the CAST alumnus within 20 years of graduation.</a:t>
            </a:r>
          </a:p>
        </p:txBody>
      </p:sp>
      <p:sp>
        <p:nvSpPr>
          <p:cNvPr id="5" name="TextBox 4"/>
          <p:cNvSpPr txBox="1"/>
          <p:nvPr/>
        </p:nvSpPr>
        <p:spPr>
          <a:xfrm>
            <a:off x="664779" y="835967"/>
            <a:ext cx="923651" cy="461665"/>
          </a:xfrm>
          <a:prstGeom prst="rect">
            <a:avLst/>
          </a:prstGeom>
          <a:noFill/>
        </p:spPr>
        <p:txBody>
          <a:bodyPr wrap="none" rtlCol="0">
            <a:spAutoFit/>
          </a:bodyPr>
          <a:lstStyle/>
          <a:p>
            <a:r>
              <a:rPr lang="en-US" dirty="0" smtClean="0">
                <a:latin typeface="Perpetua" panose="02020502060401020303" pitchFamily="18" charset="0"/>
              </a:rPr>
              <a:t>Goal 4</a:t>
            </a:r>
            <a:endParaRPr lang="en-US" dirty="0">
              <a:latin typeface="Perpetua" panose="02020502060401020303" pitchFamily="18" charset="0"/>
            </a:endParaRPr>
          </a:p>
        </p:txBody>
      </p:sp>
      <p:pic>
        <p:nvPicPr>
          <p:cNvPr id="2" name="Picture 1"/>
          <p:cNvPicPr>
            <a:picLocks noChangeAspect="1"/>
          </p:cNvPicPr>
          <p:nvPr/>
        </p:nvPicPr>
        <p:blipFill>
          <a:blip r:embed="rId4"/>
          <a:stretch>
            <a:fillRect/>
          </a:stretch>
        </p:blipFill>
        <p:spPr>
          <a:xfrm>
            <a:off x="2743200" y="3733800"/>
            <a:ext cx="388620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8640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457200" y="1440597"/>
            <a:ext cx="8382000" cy="4807803"/>
          </a:xfrm>
        </p:spPr>
        <p:txBody>
          <a:bodyPr/>
          <a:lstStyle/>
          <a:p>
            <a:r>
              <a:rPr lang="en-US" dirty="0" smtClean="0">
                <a:solidFill>
                  <a:schemeClr val="tx2"/>
                </a:solidFill>
                <a:latin typeface="Perpetua" panose="02020502060401020303" pitchFamily="18" charset="0"/>
              </a:rPr>
              <a:t>The total student to FTE ratio for the College (23 students per FTE) remains above the University target.</a:t>
            </a:r>
            <a:endParaRPr lang="en-US" dirty="0">
              <a:solidFill>
                <a:schemeClr val="tx2"/>
              </a:solidFill>
              <a:latin typeface="Perpetua" panose="02020502060401020303" pitchFamily="18" charset="0"/>
            </a:endParaRPr>
          </a:p>
        </p:txBody>
      </p:sp>
      <p:sp>
        <p:nvSpPr>
          <p:cNvPr id="2" name="TextBox 1"/>
          <p:cNvSpPr txBox="1"/>
          <p:nvPr/>
        </p:nvSpPr>
        <p:spPr>
          <a:xfrm>
            <a:off x="609600" y="609600"/>
            <a:ext cx="1629164" cy="830997"/>
          </a:xfrm>
          <a:prstGeom prst="rect">
            <a:avLst/>
          </a:prstGeom>
          <a:noFill/>
        </p:spPr>
        <p:txBody>
          <a:bodyPr wrap="none" rtlCol="0">
            <a:spAutoFit/>
          </a:bodyPr>
          <a:lstStyle/>
          <a:p>
            <a:r>
              <a:rPr lang="en-US" dirty="0" smtClean="0">
                <a:latin typeface="Perpetua" panose="02020502060401020303" pitchFamily="18" charset="0"/>
              </a:rPr>
              <a:t>Productivity </a:t>
            </a:r>
          </a:p>
          <a:p>
            <a:r>
              <a:rPr lang="en-US" dirty="0" smtClean="0">
                <a:latin typeface="Perpetua" panose="02020502060401020303" pitchFamily="18" charset="0"/>
              </a:rPr>
              <a:t>Measures</a:t>
            </a:r>
            <a:endParaRPr lang="en-US" dirty="0">
              <a:latin typeface="Perpetua" panose="02020502060401020303" pitchFamily="18" charset="0"/>
            </a:endParaRPr>
          </a:p>
        </p:txBody>
      </p:sp>
      <p:sp>
        <p:nvSpPr>
          <p:cNvPr id="7" name="TextBox 3"/>
          <p:cNvSpPr txBox="1"/>
          <p:nvPr/>
        </p:nvSpPr>
        <p:spPr>
          <a:xfrm>
            <a:off x="6536028" y="4267201"/>
            <a:ext cx="1617371" cy="309282"/>
          </a:xfrm>
          <a:prstGeom prst="rect">
            <a:avLst/>
          </a:prstGeom>
          <a:solidFill>
            <a:sysClr val="window" lastClr="FFFFFF">
              <a:lumMod val="95000"/>
            </a:sysClr>
          </a:solidFill>
        </p:spPr>
        <p:txBody>
          <a:bodyPr wrap="square" rtlCol="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University Target 18:1</a:t>
            </a:r>
            <a:endParaRPr kumimoji="0" 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862441" y="2976282"/>
            <a:ext cx="5596613" cy="3200400"/>
          </a:xfrm>
          <a:prstGeom prst="rect">
            <a:avLst/>
          </a:prstGeom>
        </p:spPr>
      </p:pic>
    </p:spTree>
    <p:extLst>
      <p:ext uri="{BB962C8B-B14F-4D97-AF65-F5344CB8AC3E}">
        <p14:creationId xmlns:p14="http://schemas.microsoft.com/office/powerpoint/2010/main" val="3087672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2" name="TextBox 1"/>
          <p:cNvSpPr txBox="1"/>
          <p:nvPr/>
        </p:nvSpPr>
        <p:spPr>
          <a:xfrm>
            <a:off x="609600" y="609600"/>
            <a:ext cx="1629164" cy="830997"/>
          </a:xfrm>
          <a:prstGeom prst="rect">
            <a:avLst/>
          </a:prstGeom>
          <a:noFill/>
        </p:spPr>
        <p:txBody>
          <a:bodyPr wrap="none" rtlCol="0">
            <a:spAutoFit/>
          </a:bodyPr>
          <a:lstStyle/>
          <a:p>
            <a:r>
              <a:rPr lang="en-US" dirty="0" smtClean="0">
                <a:latin typeface="Perpetua" panose="02020502060401020303" pitchFamily="18" charset="0"/>
              </a:rPr>
              <a:t>Productivity </a:t>
            </a:r>
          </a:p>
          <a:p>
            <a:r>
              <a:rPr lang="en-US" dirty="0" smtClean="0">
                <a:latin typeface="Perpetua" panose="02020502060401020303" pitchFamily="18" charset="0"/>
              </a:rPr>
              <a:t>Measures</a:t>
            </a:r>
            <a:endParaRPr lang="en-US" dirty="0">
              <a:latin typeface="Perpetua" panose="02020502060401020303" pitchFamily="18" charset="0"/>
            </a:endParaRPr>
          </a:p>
        </p:txBody>
      </p:sp>
      <p:graphicFrame>
        <p:nvGraphicFramePr>
          <p:cNvPr id="7" name="Chart 6"/>
          <p:cNvGraphicFramePr/>
          <p:nvPr>
            <p:extLst>
              <p:ext uri="{D42A27DB-BD31-4B8C-83A1-F6EECF244321}">
                <p14:modId xmlns:p14="http://schemas.microsoft.com/office/powerpoint/2010/main" val="4003237551"/>
              </p:ext>
            </p:extLst>
          </p:nvPr>
        </p:nvGraphicFramePr>
        <p:xfrm>
          <a:off x="685800" y="1828800"/>
          <a:ext cx="7772400" cy="3733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389916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457200" y="1524000"/>
            <a:ext cx="8382000" cy="4495800"/>
          </a:xfrm>
        </p:spPr>
        <p:txBody>
          <a:bodyPr/>
          <a:lstStyle/>
          <a:p>
            <a:r>
              <a:rPr lang="en-US" dirty="0">
                <a:solidFill>
                  <a:schemeClr val="tx2"/>
                </a:solidFill>
                <a:latin typeface="Perpetua" panose="02020502060401020303" pitchFamily="18" charset="0"/>
              </a:rPr>
              <a:t>CAST faculty members published </a:t>
            </a:r>
            <a:r>
              <a:rPr lang="en-US" b="1" dirty="0" smtClean="0">
                <a:solidFill>
                  <a:schemeClr val="tx2"/>
                </a:solidFill>
                <a:latin typeface="Perpetua" panose="02020502060401020303" pitchFamily="18" charset="0"/>
              </a:rPr>
              <a:t>197</a:t>
            </a:r>
            <a:r>
              <a:rPr lang="en-US" dirty="0" smtClean="0">
                <a:solidFill>
                  <a:schemeClr val="tx2"/>
                </a:solidFill>
                <a:latin typeface="Perpetua" panose="02020502060401020303" pitchFamily="18" charset="0"/>
              </a:rPr>
              <a:t> </a:t>
            </a:r>
            <a:r>
              <a:rPr lang="en-US" dirty="0">
                <a:solidFill>
                  <a:schemeClr val="tx2"/>
                </a:solidFill>
                <a:latin typeface="Perpetua" panose="02020502060401020303" pitchFamily="18" charset="0"/>
              </a:rPr>
              <a:t>peer-reviewed outcomes (manuscripts, books, book chapters, </a:t>
            </a:r>
            <a:r>
              <a:rPr lang="en-US" dirty="0" smtClean="0">
                <a:solidFill>
                  <a:schemeClr val="tx2"/>
                </a:solidFill>
                <a:latin typeface="Perpetua" panose="02020502060401020303" pitchFamily="18" charset="0"/>
              </a:rPr>
              <a:t>proceedings, </a:t>
            </a:r>
            <a:r>
              <a:rPr lang="en-US" dirty="0">
                <a:solidFill>
                  <a:schemeClr val="tx2"/>
                </a:solidFill>
                <a:latin typeface="Perpetua" panose="02020502060401020303" pitchFamily="18" charset="0"/>
              </a:rPr>
              <a:t>etc.) and made </a:t>
            </a:r>
            <a:r>
              <a:rPr lang="en-US" b="1" dirty="0" smtClean="0">
                <a:solidFill>
                  <a:schemeClr val="tx2"/>
                </a:solidFill>
                <a:latin typeface="Perpetua" panose="02020502060401020303" pitchFamily="18" charset="0"/>
              </a:rPr>
              <a:t>219</a:t>
            </a:r>
            <a:r>
              <a:rPr lang="en-US" dirty="0" smtClean="0">
                <a:solidFill>
                  <a:schemeClr val="tx2"/>
                </a:solidFill>
                <a:latin typeface="Perpetua" panose="02020502060401020303" pitchFamily="18" charset="0"/>
              </a:rPr>
              <a:t> </a:t>
            </a:r>
            <a:r>
              <a:rPr lang="en-US" dirty="0">
                <a:solidFill>
                  <a:schemeClr val="tx2"/>
                </a:solidFill>
                <a:latin typeface="Perpetua" panose="02020502060401020303" pitchFamily="18" charset="0"/>
              </a:rPr>
              <a:t>peer-reviewed and invited presentations.  </a:t>
            </a:r>
            <a:endParaRPr lang="en-US" dirty="0" smtClean="0">
              <a:solidFill>
                <a:schemeClr val="tx2"/>
              </a:solidFill>
              <a:latin typeface="Perpetua" panose="02020502060401020303" pitchFamily="18" charset="0"/>
            </a:endParaRPr>
          </a:p>
          <a:p>
            <a:r>
              <a:rPr lang="en-US" dirty="0" smtClean="0">
                <a:solidFill>
                  <a:schemeClr val="tx2"/>
                </a:solidFill>
                <a:latin typeface="Perpetua" panose="02020502060401020303" pitchFamily="18" charset="0"/>
              </a:rPr>
              <a:t>This </a:t>
            </a:r>
            <a:r>
              <a:rPr lang="en-US" dirty="0">
                <a:solidFill>
                  <a:schemeClr val="tx2"/>
                </a:solidFill>
                <a:latin typeface="Perpetua" panose="02020502060401020303" pitchFamily="18" charset="0"/>
              </a:rPr>
              <a:t>is an average of </a:t>
            </a:r>
            <a:r>
              <a:rPr lang="en-US" dirty="0" smtClean="0">
                <a:solidFill>
                  <a:schemeClr val="tx2"/>
                </a:solidFill>
                <a:latin typeface="Perpetua" panose="02020502060401020303" pitchFamily="18" charset="0"/>
              </a:rPr>
              <a:t>2.8 </a:t>
            </a:r>
            <a:r>
              <a:rPr lang="en-US" dirty="0">
                <a:solidFill>
                  <a:schemeClr val="tx2"/>
                </a:solidFill>
                <a:latin typeface="Perpetua" panose="02020502060401020303" pitchFamily="18" charset="0"/>
              </a:rPr>
              <a:t>refereed outcomes per </a:t>
            </a:r>
            <a:r>
              <a:rPr lang="en-US" dirty="0" smtClean="0">
                <a:solidFill>
                  <a:schemeClr val="tx2"/>
                </a:solidFill>
                <a:latin typeface="Perpetua" panose="02020502060401020303" pitchFamily="18" charset="0"/>
              </a:rPr>
              <a:t>total FTE. Since </a:t>
            </a:r>
            <a:r>
              <a:rPr lang="en-US" dirty="0">
                <a:solidFill>
                  <a:schemeClr val="tx2"/>
                </a:solidFill>
                <a:latin typeface="Perpetua" panose="02020502060401020303" pitchFamily="18" charset="0"/>
              </a:rPr>
              <a:t>nearly all professional outcomes are generated by </a:t>
            </a:r>
            <a:r>
              <a:rPr lang="en-US" dirty="0" smtClean="0">
                <a:solidFill>
                  <a:schemeClr val="tx2"/>
                </a:solidFill>
                <a:latin typeface="Perpetua" panose="02020502060401020303" pitchFamily="18" charset="0"/>
              </a:rPr>
              <a:t>T/TT </a:t>
            </a:r>
            <a:r>
              <a:rPr lang="en-US" dirty="0">
                <a:solidFill>
                  <a:schemeClr val="tx2"/>
                </a:solidFill>
                <a:latin typeface="Perpetua" panose="02020502060401020303" pitchFamily="18" charset="0"/>
              </a:rPr>
              <a:t>faculty (</a:t>
            </a:r>
            <a:r>
              <a:rPr lang="en-US" dirty="0" smtClean="0">
                <a:solidFill>
                  <a:schemeClr val="tx2"/>
                </a:solidFill>
                <a:latin typeface="Perpetua" panose="02020502060401020303" pitchFamily="18" charset="0"/>
              </a:rPr>
              <a:t>n=116), </a:t>
            </a:r>
            <a:r>
              <a:rPr lang="en-US" dirty="0">
                <a:solidFill>
                  <a:schemeClr val="tx2"/>
                </a:solidFill>
                <a:latin typeface="Perpetua" panose="02020502060401020303" pitchFamily="18" charset="0"/>
              </a:rPr>
              <a:t>the adjusted productivity is </a:t>
            </a:r>
            <a:r>
              <a:rPr lang="en-US" dirty="0" smtClean="0">
                <a:solidFill>
                  <a:schemeClr val="tx2"/>
                </a:solidFill>
                <a:latin typeface="Perpetua" panose="02020502060401020303" pitchFamily="18" charset="0"/>
              </a:rPr>
              <a:t>3.6 </a:t>
            </a:r>
            <a:r>
              <a:rPr lang="en-US" dirty="0">
                <a:solidFill>
                  <a:schemeClr val="tx2"/>
                </a:solidFill>
                <a:latin typeface="Perpetua" panose="02020502060401020303" pitchFamily="18" charset="0"/>
              </a:rPr>
              <a:t>refereed outcomes per </a:t>
            </a:r>
            <a:r>
              <a:rPr lang="en-US" dirty="0" smtClean="0">
                <a:solidFill>
                  <a:schemeClr val="tx2"/>
                </a:solidFill>
                <a:latin typeface="Perpetua" panose="02020502060401020303" pitchFamily="18" charset="0"/>
              </a:rPr>
              <a:t>T/TT </a:t>
            </a:r>
            <a:r>
              <a:rPr lang="en-US" dirty="0">
                <a:solidFill>
                  <a:schemeClr val="tx2"/>
                </a:solidFill>
                <a:latin typeface="Perpetua" panose="02020502060401020303" pitchFamily="18" charset="0"/>
              </a:rPr>
              <a:t>faculty member.</a:t>
            </a:r>
          </a:p>
        </p:txBody>
      </p:sp>
      <p:sp>
        <p:nvSpPr>
          <p:cNvPr id="2" name="TextBox 1"/>
          <p:cNvSpPr txBox="1"/>
          <p:nvPr/>
        </p:nvSpPr>
        <p:spPr>
          <a:xfrm>
            <a:off x="609600" y="609600"/>
            <a:ext cx="1629164" cy="830997"/>
          </a:xfrm>
          <a:prstGeom prst="rect">
            <a:avLst/>
          </a:prstGeom>
          <a:noFill/>
        </p:spPr>
        <p:txBody>
          <a:bodyPr wrap="none" rtlCol="0">
            <a:spAutoFit/>
          </a:bodyPr>
          <a:lstStyle/>
          <a:p>
            <a:r>
              <a:rPr lang="en-US" dirty="0" smtClean="0">
                <a:latin typeface="Perpetua" panose="02020502060401020303" pitchFamily="18" charset="0"/>
              </a:rPr>
              <a:t>Productivity </a:t>
            </a:r>
          </a:p>
          <a:p>
            <a:r>
              <a:rPr lang="en-US" dirty="0" smtClean="0">
                <a:latin typeface="Perpetua" panose="02020502060401020303" pitchFamily="18" charset="0"/>
              </a:rPr>
              <a:t>Measures</a:t>
            </a:r>
            <a:endParaRPr lang="en-US" dirty="0">
              <a:latin typeface="Perpetua" panose="02020502060401020303" pitchFamily="18" charset="0"/>
            </a:endParaRPr>
          </a:p>
        </p:txBody>
      </p:sp>
    </p:spTree>
    <p:extLst>
      <p:ext uri="{BB962C8B-B14F-4D97-AF65-F5344CB8AC3E}">
        <p14:creationId xmlns:p14="http://schemas.microsoft.com/office/powerpoint/2010/main" val="14412361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457200" y="1752600"/>
            <a:ext cx="8382000" cy="4495800"/>
          </a:xfrm>
        </p:spPr>
        <p:txBody>
          <a:bodyPr/>
          <a:lstStyle/>
          <a:p>
            <a:r>
              <a:rPr lang="en-US" dirty="0" smtClean="0">
                <a:solidFill>
                  <a:schemeClr val="tx2"/>
                </a:solidFill>
                <a:latin typeface="Perpetua" panose="02020502060401020303" pitchFamily="18" charset="0"/>
              </a:rPr>
              <a:t>Faculty generated 92,626 credit hours (+1.2% from the prior year and +6.2% over 5 years).  </a:t>
            </a:r>
          </a:p>
          <a:p>
            <a:r>
              <a:rPr lang="en-US" dirty="0" smtClean="0">
                <a:solidFill>
                  <a:schemeClr val="tx2"/>
                </a:solidFill>
                <a:latin typeface="Perpetua" panose="02020502060401020303" pitchFamily="18" charset="0"/>
              </a:rPr>
              <a:t>T/TTs generated 51,814 credit hours and NTTs generated 35,057. </a:t>
            </a:r>
          </a:p>
          <a:p>
            <a:r>
              <a:rPr lang="en-US" dirty="0" smtClean="0">
                <a:solidFill>
                  <a:schemeClr val="tx2"/>
                </a:solidFill>
                <a:latin typeface="Perpetua" panose="02020502060401020303" pitchFamily="18" charset="0"/>
              </a:rPr>
              <a:t>CAST T/TT generated an average of 455 (compared to the University average of 388). </a:t>
            </a:r>
            <a:endParaRPr lang="en-US" dirty="0">
              <a:solidFill>
                <a:schemeClr val="tx2"/>
              </a:solidFill>
              <a:latin typeface="Perpetua" panose="02020502060401020303" pitchFamily="18" charset="0"/>
            </a:endParaRPr>
          </a:p>
        </p:txBody>
      </p:sp>
      <p:sp>
        <p:nvSpPr>
          <p:cNvPr id="2" name="TextBox 1"/>
          <p:cNvSpPr txBox="1"/>
          <p:nvPr/>
        </p:nvSpPr>
        <p:spPr>
          <a:xfrm>
            <a:off x="609600" y="609600"/>
            <a:ext cx="1629164" cy="830997"/>
          </a:xfrm>
          <a:prstGeom prst="rect">
            <a:avLst/>
          </a:prstGeom>
          <a:noFill/>
        </p:spPr>
        <p:txBody>
          <a:bodyPr wrap="none" rtlCol="0">
            <a:spAutoFit/>
          </a:bodyPr>
          <a:lstStyle/>
          <a:p>
            <a:r>
              <a:rPr lang="en-US" dirty="0" smtClean="0">
                <a:latin typeface="Perpetua" panose="02020502060401020303" pitchFamily="18" charset="0"/>
              </a:rPr>
              <a:t>Productivity </a:t>
            </a:r>
          </a:p>
          <a:p>
            <a:r>
              <a:rPr lang="en-US" dirty="0" smtClean="0">
                <a:latin typeface="Perpetua" panose="02020502060401020303" pitchFamily="18" charset="0"/>
              </a:rPr>
              <a:t>Measures</a:t>
            </a:r>
            <a:endParaRPr lang="en-US" dirty="0">
              <a:latin typeface="Perpetua" panose="02020502060401020303" pitchFamily="18" charset="0"/>
            </a:endParaRPr>
          </a:p>
        </p:txBody>
      </p:sp>
    </p:spTree>
    <p:extLst>
      <p:ext uri="{BB962C8B-B14F-4D97-AF65-F5344CB8AC3E}">
        <p14:creationId xmlns:p14="http://schemas.microsoft.com/office/powerpoint/2010/main" val="25602961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457200" y="1752600"/>
            <a:ext cx="8382000" cy="4495800"/>
          </a:xfrm>
        </p:spPr>
        <p:txBody>
          <a:bodyPr/>
          <a:lstStyle/>
          <a:p>
            <a:r>
              <a:rPr lang="en-US" dirty="0" smtClean="0">
                <a:solidFill>
                  <a:schemeClr val="tx2"/>
                </a:solidFill>
                <a:latin typeface="Perpetua" panose="02020502060401020303" pitchFamily="18" charset="0"/>
              </a:rPr>
              <a:t>Fundraising – We </a:t>
            </a:r>
            <a:r>
              <a:rPr lang="en-US" dirty="0">
                <a:solidFill>
                  <a:schemeClr val="tx2"/>
                </a:solidFill>
                <a:latin typeface="Perpetua" panose="02020502060401020303" pitchFamily="18" charset="0"/>
              </a:rPr>
              <a:t>have raised $</a:t>
            </a:r>
            <a:r>
              <a:rPr lang="en-US" dirty="0" smtClean="0">
                <a:solidFill>
                  <a:schemeClr val="tx2"/>
                </a:solidFill>
                <a:latin typeface="Perpetua" panose="02020502060401020303" pitchFamily="18" charset="0"/>
              </a:rPr>
              <a:t>2,241,375, </a:t>
            </a:r>
            <a:r>
              <a:rPr lang="en-US" dirty="0">
                <a:solidFill>
                  <a:schemeClr val="tx2"/>
                </a:solidFill>
                <a:latin typeface="Perpetua" panose="02020502060401020303" pitchFamily="18" charset="0"/>
              </a:rPr>
              <a:t>or 107% (and counting</a:t>
            </a:r>
            <a:r>
              <a:rPr lang="en-US" dirty="0" smtClean="0">
                <a:solidFill>
                  <a:schemeClr val="tx2"/>
                </a:solidFill>
                <a:latin typeface="Perpetua" panose="02020502060401020303" pitchFamily="18" charset="0"/>
              </a:rPr>
              <a:t>) of </a:t>
            </a:r>
            <a:r>
              <a:rPr lang="en-US" dirty="0">
                <a:solidFill>
                  <a:schemeClr val="tx2"/>
                </a:solidFill>
                <a:latin typeface="Perpetua" panose="02020502060401020303" pitchFamily="18" charset="0"/>
              </a:rPr>
              <a:t>the </a:t>
            </a:r>
            <a:r>
              <a:rPr lang="en-US" dirty="0" smtClean="0">
                <a:solidFill>
                  <a:schemeClr val="tx2"/>
                </a:solidFill>
                <a:latin typeface="Perpetua" panose="02020502060401020303" pitchFamily="18" charset="0"/>
              </a:rPr>
              <a:t>$2.1 million annual goal</a:t>
            </a:r>
            <a:r>
              <a:rPr lang="en-US" dirty="0">
                <a:solidFill>
                  <a:schemeClr val="tx2"/>
                </a:solidFill>
                <a:latin typeface="Perpetua" panose="02020502060401020303" pitchFamily="18" charset="0"/>
              </a:rPr>
              <a:t>. </a:t>
            </a:r>
            <a:endParaRPr lang="en-US" dirty="0" smtClean="0">
              <a:solidFill>
                <a:schemeClr val="tx2"/>
              </a:solidFill>
              <a:latin typeface="Perpetua" panose="02020502060401020303" pitchFamily="18" charset="0"/>
            </a:endParaRPr>
          </a:p>
          <a:p>
            <a:r>
              <a:rPr lang="en-US" dirty="0" smtClean="0">
                <a:solidFill>
                  <a:schemeClr val="tx2"/>
                </a:solidFill>
                <a:latin typeface="Perpetua" panose="02020502060401020303" pitchFamily="18" charset="0"/>
              </a:rPr>
              <a:t>Similarly, we are at 91% (</a:t>
            </a:r>
            <a:r>
              <a:rPr lang="en-US" dirty="0">
                <a:solidFill>
                  <a:schemeClr val="tx2"/>
                </a:solidFill>
                <a:latin typeface="Perpetua" panose="02020502060401020303" pitchFamily="18" charset="0"/>
              </a:rPr>
              <a:t>and counting) </a:t>
            </a:r>
            <a:r>
              <a:rPr lang="en-US" dirty="0" smtClean="0">
                <a:solidFill>
                  <a:schemeClr val="tx2"/>
                </a:solidFill>
                <a:latin typeface="Perpetua" panose="02020502060401020303" pitchFamily="18" charset="0"/>
              </a:rPr>
              <a:t>of our Campaign goal of $14,000,000.</a:t>
            </a:r>
            <a:endParaRPr lang="en-US" dirty="0">
              <a:solidFill>
                <a:schemeClr val="tx2"/>
              </a:solidFill>
              <a:latin typeface="Perpetua" panose="02020502060401020303" pitchFamily="18" charset="0"/>
            </a:endParaRPr>
          </a:p>
        </p:txBody>
      </p:sp>
      <p:sp>
        <p:nvSpPr>
          <p:cNvPr id="2" name="TextBox 1"/>
          <p:cNvSpPr txBox="1"/>
          <p:nvPr/>
        </p:nvSpPr>
        <p:spPr>
          <a:xfrm>
            <a:off x="609600" y="609600"/>
            <a:ext cx="1629164" cy="830997"/>
          </a:xfrm>
          <a:prstGeom prst="rect">
            <a:avLst/>
          </a:prstGeom>
          <a:noFill/>
        </p:spPr>
        <p:txBody>
          <a:bodyPr wrap="none" rtlCol="0">
            <a:spAutoFit/>
          </a:bodyPr>
          <a:lstStyle/>
          <a:p>
            <a:r>
              <a:rPr lang="en-US" dirty="0" smtClean="0">
                <a:latin typeface="Perpetua" panose="02020502060401020303" pitchFamily="18" charset="0"/>
              </a:rPr>
              <a:t>Productivity </a:t>
            </a:r>
          </a:p>
          <a:p>
            <a:r>
              <a:rPr lang="en-US" dirty="0" smtClean="0">
                <a:latin typeface="Perpetua" panose="02020502060401020303" pitchFamily="18" charset="0"/>
              </a:rPr>
              <a:t>Measures</a:t>
            </a:r>
            <a:endParaRPr lang="en-US" dirty="0">
              <a:latin typeface="Perpetua" panose="02020502060401020303" pitchFamily="18" charset="0"/>
            </a:endParaRPr>
          </a:p>
        </p:txBody>
      </p:sp>
      <p:pic>
        <p:nvPicPr>
          <p:cNvPr id="5" name="Picture 4"/>
          <p:cNvPicPr>
            <a:picLocks noChangeAspect="1"/>
          </p:cNvPicPr>
          <p:nvPr/>
        </p:nvPicPr>
        <p:blipFill>
          <a:blip r:embed="rId4"/>
          <a:stretch>
            <a:fillRect/>
          </a:stretch>
        </p:blipFill>
        <p:spPr>
          <a:xfrm>
            <a:off x="2925937" y="3877931"/>
            <a:ext cx="3292125" cy="2682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479770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457200" y="1371600"/>
            <a:ext cx="8382000" cy="4495800"/>
          </a:xfrm>
        </p:spPr>
        <p:txBody>
          <a:bodyPr/>
          <a:lstStyle/>
          <a:p>
            <a:r>
              <a:rPr lang="en-US" sz="3600" dirty="0" smtClean="0">
                <a:solidFill>
                  <a:schemeClr val="tx2"/>
                </a:solidFill>
                <a:latin typeface="Perpetua" panose="02020502060401020303" pitchFamily="18" charset="0"/>
              </a:rPr>
              <a:t>Internal Reallocations and Reorganizations</a:t>
            </a:r>
          </a:p>
          <a:p>
            <a:pPr lvl="1"/>
            <a:r>
              <a:rPr lang="en-US" sz="2600" dirty="0" smtClean="0">
                <a:solidFill>
                  <a:schemeClr val="tx2"/>
                </a:solidFill>
                <a:latin typeface="Perpetua" panose="02020502060401020303" pitchFamily="18" charset="0"/>
              </a:rPr>
              <a:t>FCS hired an Assistant Director for their new Distance Dietetic Internship certificate.</a:t>
            </a:r>
          </a:p>
          <a:p>
            <a:pPr lvl="1"/>
            <a:r>
              <a:rPr lang="en-US" sz="2600" dirty="0" smtClean="0">
                <a:solidFill>
                  <a:schemeClr val="tx2"/>
                </a:solidFill>
                <a:latin typeface="Perpetua" panose="02020502060401020303" pitchFamily="18" charset="0"/>
              </a:rPr>
              <a:t>Dr</a:t>
            </a:r>
            <a:r>
              <a:rPr lang="en-US" sz="2600" dirty="0">
                <a:solidFill>
                  <a:schemeClr val="tx2"/>
                </a:solidFill>
                <a:latin typeface="Perpetua" panose="02020502060401020303" pitchFamily="18" charset="0"/>
              </a:rPr>
              <a:t>. Cara Rabe-Hemp was temporarily reassigned to the CAST Dean’s office (Interim Associate Dean</a:t>
            </a:r>
            <a:r>
              <a:rPr lang="en-US" sz="2600" dirty="0" smtClean="0">
                <a:solidFill>
                  <a:schemeClr val="tx2"/>
                </a:solidFill>
                <a:latin typeface="Perpetua" panose="02020502060401020303" pitchFamily="18" charset="0"/>
              </a:rPr>
              <a:t>).</a:t>
            </a:r>
          </a:p>
          <a:p>
            <a:pPr lvl="1"/>
            <a:r>
              <a:rPr lang="en-US" sz="2600" dirty="0">
                <a:solidFill>
                  <a:schemeClr val="tx2"/>
                </a:solidFill>
                <a:latin typeface="Perpetua" panose="02020502060401020303" pitchFamily="18" charset="0"/>
              </a:rPr>
              <a:t>In the Department of Health Sciences, Dr. Chris Grieshaber was hired as Department Chairperson. </a:t>
            </a:r>
          </a:p>
          <a:p>
            <a:pPr lvl="1"/>
            <a:r>
              <a:rPr lang="en-US" sz="2600" dirty="0">
                <a:solidFill>
                  <a:schemeClr val="tx2"/>
                </a:solidFill>
                <a:latin typeface="Perpetua" panose="02020502060401020303" pitchFamily="18" charset="0"/>
              </a:rPr>
              <a:t>In Family and Consumer Sciences, Jeff Clark is serving as Interim Department Chair after Ani </a:t>
            </a:r>
            <a:r>
              <a:rPr lang="en-US" sz="2600" dirty="0" err="1">
                <a:solidFill>
                  <a:schemeClr val="tx2"/>
                </a:solidFill>
                <a:latin typeface="Perpetua" panose="02020502060401020303" pitchFamily="18" charset="0"/>
              </a:rPr>
              <a:t>Yazedjian</a:t>
            </a:r>
            <a:r>
              <a:rPr lang="en-US" sz="2600" dirty="0">
                <a:solidFill>
                  <a:schemeClr val="tx2"/>
                </a:solidFill>
                <a:latin typeface="Perpetua" panose="02020502060401020303" pitchFamily="18" charset="0"/>
              </a:rPr>
              <a:t> was named Associate Provost. </a:t>
            </a:r>
          </a:p>
          <a:p>
            <a:pPr lvl="1"/>
            <a:endParaRPr lang="en-US" dirty="0">
              <a:solidFill>
                <a:schemeClr val="tx2"/>
              </a:solidFill>
              <a:latin typeface="Perpetua" panose="02020502060401020303" pitchFamily="18" charset="0"/>
            </a:endParaRPr>
          </a:p>
        </p:txBody>
      </p:sp>
    </p:spTree>
    <p:extLst>
      <p:ext uri="{BB962C8B-B14F-4D97-AF65-F5344CB8AC3E}">
        <p14:creationId xmlns:p14="http://schemas.microsoft.com/office/powerpoint/2010/main" val="33148718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FY20 Planning</a:t>
            </a:r>
            <a:endParaRPr lang="en-US" dirty="0"/>
          </a:p>
        </p:txBody>
      </p:sp>
      <p:sp>
        <p:nvSpPr>
          <p:cNvPr id="4" name="Content Placeholder 3"/>
          <p:cNvSpPr>
            <a:spLocks noGrp="1"/>
          </p:cNvSpPr>
          <p:nvPr>
            <p:ph idx="1"/>
          </p:nvPr>
        </p:nvSpPr>
        <p:spPr>
          <a:xfrm>
            <a:off x="110231" y="1447800"/>
            <a:ext cx="8382000" cy="4495800"/>
          </a:xfrm>
        </p:spPr>
        <p:txBody>
          <a:bodyPr/>
          <a:lstStyle/>
          <a:p>
            <a:r>
              <a:rPr lang="en-US" dirty="0" smtClean="0">
                <a:solidFill>
                  <a:schemeClr val="tx2"/>
                </a:solidFill>
                <a:latin typeface="Perpetua" panose="02020502060401020303" pitchFamily="18" charset="0"/>
              </a:rPr>
              <a:t>For Goal 1</a:t>
            </a:r>
            <a:r>
              <a:rPr lang="en-US" sz="3600" dirty="0" smtClean="0">
                <a:solidFill>
                  <a:schemeClr val="tx2"/>
                </a:solidFill>
                <a:latin typeface="Perpetua" panose="02020502060401020303" pitchFamily="18" charset="0"/>
              </a:rPr>
              <a:t>:</a:t>
            </a:r>
          </a:p>
          <a:p>
            <a:pPr lvl="1"/>
            <a:r>
              <a:rPr lang="en-US" sz="2200" b="1" dirty="0" smtClean="0">
                <a:solidFill>
                  <a:schemeClr val="tx1"/>
                </a:solidFill>
                <a:latin typeface="Perpetua" panose="02020502060401020303" pitchFamily="18" charset="0"/>
              </a:rPr>
              <a:t>Seek </a:t>
            </a:r>
            <a:r>
              <a:rPr lang="en-US" sz="2200" b="1" dirty="0">
                <a:solidFill>
                  <a:schemeClr val="tx1"/>
                </a:solidFill>
                <a:latin typeface="Perpetua" panose="02020502060401020303" pitchFamily="18" charset="0"/>
              </a:rPr>
              <a:t>additional scholarships and support opportunities to benefit student recruitment and retention</a:t>
            </a:r>
            <a:r>
              <a:rPr lang="en-US" sz="2200" b="1" dirty="0">
                <a:solidFill>
                  <a:schemeClr val="tx2"/>
                </a:solidFill>
                <a:latin typeface="Perpetua" panose="02020502060401020303" pitchFamily="18" charset="0"/>
              </a:rPr>
              <a:t>. </a:t>
            </a:r>
          </a:p>
          <a:p>
            <a:pPr lvl="1"/>
            <a:r>
              <a:rPr lang="en-US" sz="2200" b="1" dirty="0" smtClean="0">
                <a:solidFill>
                  <a:schemeClr val="tx2"/>
                </a:solidFill>
                <a:latin typeface="Perpetua" panose="02020502060401020303" pitchFamily="18" charset="0"/>
              </a:rPr>
              <a:t>Strategically </a:t>
            </a:r>
            <a:r>
              <a:rPr lang="en-US" sz="2200" b="1" dirty="0">
                <a:solidFill>
                  <a:schemeClr val="tx2"/>
                </a:solidFill>
                <a:latin typeface="Perpetua" panose="02020502060401020303" pitchFamily="18" charset="0"/>
              </a:rPr>
              <a:t>revise existing curricula at the undergraduate level and consider proposals for new programs (B.S. in Mechanical Engineering) with input from faculty, advisory boards, corporate partners, and accrediting agencies</a:t>
            </a:r>
            <a:r>
              <a:rPr lang="en-US" sz="2200" b="1" dirty="0" smtClean="0">
                <a:solidFill>
                  <a:schemeClr val="tx2"/>
                </a:solidFill>
                <a:latin typeface="Perpetua" panose="02020502060401020303" pitchFamily="18" charset="0"/>
              </a:rPr>
              <a:t>.</a:t>
            </a:r>
          </a:p>
          <a:p>
            <a:pPr lvl="1"/>
            <a:r>
              <a:rPr lang="en-US" sz="2200" b="1" dirty="0" smtClean="0">
                <a:solidFill>
                  <a:schemeClr val="tx2"/>
                </a:solidFill>
                <a:latin typeface="Perpetua" panose="02020502060401020303" pitchFamily="18" charset="0"/>
              </a:rPr>
              <a:t>Maintain a standard of excellence through national program recognition and accreditation where appropriate.</a:t>
            </a:r>
          </a:p>
          <a:p>
            <a:pPr lvl="1"/>
            <a:endParaRPr lang="en-US" sz="2000" b="1" dirty="0">
              <a:solidFill>
                <a:schemeClr val="tx2"/>
              </a:solidFill>
              <a:latin typeface="Perpetua" panose="02020502060401020303" pitchFamily="18" charset="0"/>
            </a:endParaRPr>
          </a:p>
        </p:txBody>
      </p:sp>
      <p:sp>
        <p:nvSpPr>
          <p:cNvPr id="2" name="TextBox 1"/>
          <p:cNvSpPr txBox="1"/>
          <p:nvPr/>
        </p:nvSpPr>
        <p:spPr>
          <a:xfrm>
            <a:off x="609600" y="689304"/>
            <a:ext cx="1364733" cy="830997"/>
          </a:xfrm>
          <a:prstGeom prst="rect">
            <a:avLst/>
          </a:prstGeom>
          <a:noFill/>
        </p:spPr>
        <p:txBody>
          <a:bodyPr wrap="none" rtlCol="0">
            <a:spAutoFit/>
          </a:bodyPr>
          <a:lstStyle/>
          <a:p>
            <a:r>
              <a:rPr lang="en-US" dirty="0" smtClean="0">
                <a:latin typeface="Perpetua" panose="02020502060401020303" pitchFamily="18" charset="0"/>
              </a:rPr>
              <a:t>Major </a:t>
            </a:r>
          </a:p>
          <a:p>
            <a:r>
              <a:rPr lang="en-US" dirty="0" smtClean="0">
                <a:latin typeface="Perpetua" panose="02020502060401020303" pitchFamily="18" charset="0"/>
              </a:rPr>
              <a:t>Objectives</a:t>
            </a:r>
            <a:endParaRPr lang="en-US" dirty="0">
              <a:latin typeface="Perpetua" panose="02020502060401020303" pitchFamily="18" charset="0"/>
            </a:endParaRPr>
          </a:p>
        </p:txBody>
      </p:sp>
    </p:spTree>
    <p:extLst>
      <p:ext uri="{BB962C8B-B14F-4D97-AF65-F5344CB8AC3E}">
        <p14:creationId xmlns:p14="http://schemas.microsoft.com/office/powerpoint/2010/main" val="1334287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t/>
            </a:r>
            <a:br>
              <a:rPr lang="en-US" dirty="0" smtClean="0"/>
            </a:br>
            <a:r>
              <a:rPr lang="en-US" dirty="0" smtClean="0">
                <a:latin typeface="Perpetua Titling MT" panose="02020502060505020804" pitchFamily="18" charset="0"/>
              </a:rPr>
              <a:t>college team</a:t>
            </a:r>
            <a:r>
              <a:rPr lang="en-US" dirty="0"/>
              <a:t/>
            </a:r>
            <a:br>
              <a:rPr lang="en-US" dirty="0"/>
            </a:br>
            <a:endParaRPr lang="en-US" dirty="0"/>
          </a:p>
        </p:txBody>
      </p:sp>
      <p:sp>
        <p:nvSpPr>
          <p:cNvPr id="4" name="Content Placeholder 3"/>
          <p:cNvSpPr>
            <a:spLocks noGrp="1"/>
          </p:cNvSpPr>
          <p:nvPr>
            <p:ph idx="1"/>
          </p:nvPr>
        </p:nvSpPr>
        <p:spPr>
          <a:xfrm>
            <a:off x="990600" y="1524000"/>
            <a:ext cx="7467600" cy="4495800"/>
          </a:xfrm>
        </p:spPr>
        <p:txBody>
          <a:bodyPr/>
          <a:lstStyle/>
          <a:p>
            <a:pPr marL="0" indent="0">
              <a:buNone/>
            </a:pPr>
            <a:r>
              <a:rPr lang="en-US" sz="2400" dirty="0" smtClean="0">
                <a:solidFill>
                  <a:schemeClr val="tx2"/>
                </a:solidFill>
                <a:latin typeface="Perpetua" panose="02020502060401020303" pitchFamily="18" charset="0"/>
              </a:rPr>
              <a:t>Todd McLoda – Dean</a:t>
            </a:r>
          </a:p>
          <a:p>
            <a:pPr marL="0" indent="0">
              <a:buNone/>
            </a:pPr>
            <a:r>
              <a:rPr lang="en-US" sz="2400" dirty="0" smtClean="0">
                <a:solidFill>
                  <a:schemeClr val="tx2"/>
                </a:solidFill>
                <a:latin typeface="Perpetua" panose="02020502060401020303" pitchFamily="18" charset="0"/>
              </a:rPr>
              <a:t>Cara Rabe-Hemp–  Interim Associate Dean</a:t>
            </a:r>
          </a:p>
          <a:p>
            <a:pPr marL="0" indent="0">
              <a:buNone/>
            </a:pPr>
            <a:r>
              <a:rPr lang="en-US" sz="2400" dirty="0" smtClean="0">
                <a:solidFill>
                  <a:schemeClr val="tx2"/>
                </a:solidFill>
                <a:latin typeface="Perpetua" panose="02020502060401020303" pitchFamily="18" charset="0"/>
              </a:rPr>
              <a:t>Kara Snyder – Assistant Dean, Marketing &amp; Constituent Relations</a:t>
            </a:r>
          </a:p>
          <a:p>
            <a:pPr marL="0" indent="0">
              <a:buNone/>
            </a:pPr>
            <a:r>
              <a:rPr lang="en-US" sz="2400" dirty="0" smtClean="0">
                <a:solidFill>
                  <a:schemeClr val="tx2"/>
                </a:solidFill>
                <a:latin typeface="Perpetua" panose="02020502060401020303" pitchFamily="18" charset="0"/>
              </a:rPr>
              <a:t>Lori Fox – Administrative Aide</a:t>
            </a:r>
          </a:p>
          <a:p>
            <a:pPr marL="0" indent="0">
              <a:buNone/>
            </a:pPr>
            <a:r>
              <a:rPr lang="en-US" sz="2400" dirty="0" smtClean="0">
                <a:solidFill>
                  <a:schemeClr val="tx2"/>
                </a:solidFill>
                <a:latin typeface="Perpetua" panose="02020502060401020303" pitchFamily="18" charset="0"/>
              </a:rPr>
              <a:t>Cindy </a:t>
            </a:r>
            <a:r>
              <a:rPr lang="en-US" sz="2400" dirty="0" err="1" smtClean="0">
                <a:solidFill>
                  <a:schemeClr val="tx2"/>
                </a:solidFill>
                <a:latin typeface="Perpetua" panose="02020502060401020303" pitchFamily="18" charset="0"/>
              </a:rPr>
              <a:t>Greskiwcz</a:t>
            </a:r>
            <a:r>
              <a:rPr lang="en-US" sz="2400" dirty="0" smtClean="0">
                <a:solidFill>
                  <a:schemeClr val="tx2"/>
                </a:solidFill>
                <a:latin typeface="Perpetua" panose="02020502060401020303" pitchFamily="18" charset="0"/>
              </a:rPr>
              <a:t> – Office Manager</a:t>
            </a:r>
          </a:p>
          <a:p>
            <a:pPr marL="0" indent="0">
              <a:buNone/>
            </a:pPr>
            <a:r>
              <a:rPr lang="en-US" sz="2400" dirty="0" smtClean="0">
                <a:solidFill>
                  <a:schemeClr val="tx2"/>
                </a:solidFill>
                <a:latin typeface="Perpetua" panose="02020502060401020303" pitchFamily="18" charset="0"/>
              </a:rPr>
              <a:t>Kate Jacobs – Director of Development</a:t>
            </a:r>
          </a:p>
          <a:p>
            <a:pPr marL="0" indent="0">
              <a:buNone/>
            </a:pPr>
            <a:r>
              <a:rPr lang="en-US" sz="2400" dirty="0" smtClean="0">
                <a:solidFill>
                  <a:schemeClr val="tx2"/>
                </a:solidFill>
                <a:latin typeface="Perpetua" panose="02020502060401020303" pitchFamily="18" charset="0"/>
              </a:rPr>
              <a:t>Marcus Alouan – Director of Gamma Phi Circus</a:t>
            </a:r>
          </a:p>
          <a:p>
            <a:pPr marL="0" indent="0">
              <a:buNone/>
            </a:pPr>
            <a:r>
              <a:rPr lang="en-US" sz="2400" dirty="0" smtClean="0">
                <a:solidFill>
                  <a:schemeClr val="tx2"/>
                </a:solidFill>
                <a:latin typeface="Perpetua" panose="02020502060401020303" pitchFamily="18" charset="0"/>
              </a:rPr>
              <a:t>Deb Wylie – Administrative Aide to Gamma Phi Circus</a:t>
            </a:r>
          </a:p>
          <a:p>
            <a:pPr marL="0" indent="0">
              <a:buNone/>
            </a:pPr>
            <a:r>
              <a:rPr lang="en-US" sz="2400" dirty="0" smtClean="0">
                <a:solidFill>
                  <a:schemeClr val="tx2"/>
                </a:solidFill>
                <a:latin typeface="Perpetua" panose="02020502060401020303" pitchFamily="18" charset="0"/>
              </a:rPr>
              <a:t>Chandra Smith, Kyle Campbell, Jim Hearn, Ben Hendrix, Todd Thomas, and Zeb Houle – IT Support Services</a:t>
            </a:r>
            <a:endParaRPr lang="en-US" sz="2400" dirty="0">
              <a:solidFill>
                <a:schemeClr val="tx2"/>
              </a:solidFill>
              <a:latin typeface="Perpetua" panose="02020502060401020303" pitchFamily="18" charset="0"/>
            </a:endParaRPr>
          </a:p>
        </p:txBody>
      </p:sp>
    </p:spTree>
    <p:extLst>
      <p:ext uri="{BB962C8B-B14F-4D97-AF65-F5344CB8AC3E}">
        <p14:creationId xmlns:p14="http://schemas.microsoft.com/office/powerpoint/2010/main" val="7412217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FY20 </a:t>
            </a:r>
            <a:r>
              <a:rPr lang="en-US" dirty="0">
                <a:latin typeface="Perpetua Titling MT" panose="02020502060505020804" pitchFamily="18" charset="0"/>
              </a:rPr>
              <a:t>Planning</a:t>
            </a:r>
            <a:endParaRPr lang="en-US" dirty="0"/>
          </a:p>
        </p:txBody>
      </p:sp>
      <p:sp>
        <p:nvSpPr>
          <p:cNvPr id="4" name="Content Placeholder 3"/>
          <p:cNvSpPr>
            <a:spLocks noGrp="1"/>
          </p:cNvSpPr>
          <p:nvPr>
            <p:ph idx="1"/>
          </p:nvPr>
        </p:nvSpPr>
        <p:spPr>
          <a:xfrm>
            <a:off x="304800" y="1371600"/>
            <a:ext cx="8534400" cy="4495800"/>
          </a:xfrm>
        </p:spPr>
        <p:txBody>
          <a:bodyPr/>
          <a:lstStyle/>
          <a:p>
            <a:r>
              <a:rPr lang="en-US" sz="2800" dirty="0">
                <a:solidFill>
                  <a:schemeClr val="tx2"/>
                </a:solidFill>
                <a:latin typeface="Perpetua" panose="02020502060401020303" pitchFamily="18" charset="0"/>
              </a:rPr>
              <a:t>For Goal 1</a:t>
            </a:r>
            <a:r>
              <a:rPr lang="en-US" dirty="0" smtClean="0">
                <a:solidFill>
                  <a:schemeClr val="tx2"/>
                </a:solidFill>
                <a:latin typeface="Perpetua" panose="02020502060401020303" pitchFamily="18" charset="0"/>
              </a:rPr>
              <a:t>:</a:t>
            </a:r>
            <a:endParaRPr lang="en-US" sz="2200" b="1" dirty="0" smtClean="0">
              <a:solidFill>
                <a:schemeClr val="tx1"/>
              </a:solidFill>
              <a:latin typeface="Perpetua" panose="02020502060401020303" pitchFamily="18" charset="0"/>
            </a:endParaRPr>
          </a:p>
          <a:p>
            <a:pPr lvl="1"/>
            <a:r>
              <a:rPr lang="en-US" sz="2200" b="1" dirty="0" smtClean="0">
                <a:solidFill>
                  <a:schemeClr val="tx1"/>
                </a:solidFill>
                <a:latin typeface="Perpetua" panose="02020502060401020303" pitchFamily="18" charset="0"/>
              </a:rPr>
              <a:t>Calibrate </a:t>
            </a:r>
            <a:r>
              <a:rPr lang="en-US" sz="2200" b="1" dirty="0">
                <a:solidFill>
                  <a:schemeClr val="tx1"/>
                </a:solidFill>
                <a:latin typeface="Perpetua" panose="02020502060401020303" pitchFamily="18" charset="0"/>
              </a:rPr>
              <a:t>available resources and our commitment to individualized attention of students as considerations for program enrollments</a:t>
            </a:r>
            <a:r>
              <a:rPr lang="en-US" sz="2200" b="1" dirty="0">
                <a:solidFill>
                  <a:schemeClr val="tx2"/>
                </a:solidFill>
                <a:latin typeface="Perpetua" panose="02020502060401020303" pitchFamily="18" charset="0"/>
              </a:rPr>
              <a:t>. </a:t>
            </a:r>
          </a:p>
          <a:p>
            <a:pPr lvl="1"/>
            <a:r>
              <a:rPr lang="en-US" sz="2200" b="1" dirty="0" smtClean="0">
                <a:solidFill>
                  <a:schemeClr val="tx2"/>
                </a:solidFill>
                <a:latin typeface="Perpetua" panose="02020502060401020303" pitchFamily="18" charset="0"/>
              </a:rPr>
              <a:t>Continue </a:t>
            </a:r>
            <a:r>
              <a:rPr lang="en-US" sz="2200" b="1" dirty="0">
                <a:solidFill>
                  <a:schemeClr val="tx2"/>
                </a:solidFill>
                <a:latin typeface="Perpetua" panose="02020502060401020303" pitchFamily="18" charset="0"/>
              </a:rPr>
              <a:t>support of the Washington, D.C Internship program and encourage participation by all academic units.</a:t>
            </a:r>
          </a:p>
          <a:p>
            <a:pPr lvl="1"/>
            <a:r>
              <a:rPr lang="en-US" sz="2200" b="1" dirty="0" smtClean="0">
                <a:solidFill>
                  <a:schemeClr val="tx2"/>
                </a:solidFill>
                <a:latin typeface="Perpetua" panose="02020502060401020303" pitchFamily="18" charset="0"/>
              </a:rPr>
              <a:t>Break </a:t>
            </a:r>
            <a:r>
              <a:rPr lang="en-US" sz="2200" b="1" dirty="0">
                <a:solidFill>
                  <a:schemeClr val="tx2"/>
                </a:solidFill>
                <a:latin typeface="Perpetua" panose="02020502060401020303" pitchFamily="18" charset="0"/>
              </a:rPr>
              <a:t>ground on a dedicated laboratory space for the cybersecurity major</a:t>
            </a:r>
            <a:r>
              <a:rPr lang="en-US" sz="2200" b="1" dirty="0" smtClean="0">
                <a:solidFill>
                  <a:schemeClr val="tx2"/>
                </a:solidFill>
                <a:latin typeface="Perpetua" panose="02020502060401020303" pitchFamily="18" charset="0"/>
              </a:rPr>
              <a:t>.</a:t>
            </a:r>
          </a:p>
          <a:p>
            <a:pPr lvl="1"/>
            <a:r>
              <a:rPr lang="en-US" sz="2200" b="1" dirty="0" smtClean="0">
                <a:solidFill>
                  <a:schemeClr val="tx2"/>
                </a:solidFill>
                <a:latin typeface="Perpetua" panose="02020502060401020303" pitchFamily="18" charset="0"/>
              </a:rPr>
              <a:t>Renovate the interior and environmental design learning space in Turner Hall.</a:t>
            </a:r>
            <a:endParaRPr lang="en-US" sz="2200" b="1" dirty="0">
              <a:solidFill>
                <a:schemeClr val="tx2"/>
              </a:solidFill>
              <a:latin typeface="Perpetua" panose="02020502060401020303" pitchFamily="18" charset="0"/>
            </a:endParaRPr>
          </a:p>
          <a:p>
            <a:pPr lvl="1"/>
            <a:r>
              <a:rPr lang="en-US" sz="2200" b="1" dirty="0" smtClean="0">
                <a:solidFill>
                  <a:schemeClr val="tx2"/>
                </a:solidFill>
                <a:latin typeface="Perpetua" panose="02020502060401020303" pitchFamily="18" charset="0"/>
              </a:rPr>
              <a:t>Increase </a:t>
            </a:r>
            <a:r>
              <a:rPr lang="en-US" sz="2200" b="1" dirty="0">
                <a:solidFill>
                  <a:schemeClr val="tx2"/>
                </a:solidFill>
                <a:latin typeface="Perpetua" panose="02020502060401020303" pitchFamily="18" charset="0"/>
              </a:rPr>
              <a:t>the number of graduate assistantships and the average award of stipends as resources permit. </a:t>
            </a:r>
            <a:endParaRPr lang="en-US" sz="2200" b="1" dirty="0" smtClean="0">
              <a:solidFill>
                <a:schemeClr val="tx2"/>
              </a:solidFill>
              <a:latin typeface="Perpetua" panose="02020502060401020303" pitchFamily="18" charset="0"/>
            </a:endParaRPr>
          </a:p>
          <a:p>
            <a:pPr lvl="1"/>
            <a:endParaRPr lang="en-US" sz="3200" dirty="0" smtClean="0">
              <a:solidFill>
                <a:schemeClr val="tx2"/>
              </a:solidFill>
              <a:latin typeface="Perpetua" panose="02020502060401020303" pitchFamily="18" charset="0"/>
            </a:endParaRPr>
          </a:p>
        </p:txBody>
      </p:sp>
      <p:sp>
        <p:nvSpPr>
          <p:cNvPr id="2" name="TextBox 1"/>
          <p:cNvSpPr txBox="1"/>
          <p:nvPr/>
        </p:nvSpPr>
        <p:spPr>
          <a:xfrm>
            <a:off x="609600" y="689304"/>
            <a:ext cx="1364733" cy="830997"/>
          </a:xfrm>
          <a:prstGeom prst="rect">
            <a:avLst/>
          </a:prstGeom>
          <a:noFill/>
        </p:spPr>
        <p:txBody>
          <a:bodyPr wrap="none" rtlCol="0">
            <a:spAutoFit/>
          </a:bodyPr>
          <a:lstStyle/>
          <a:p>
            <a:r>
              <a:rPr lang="en-US" dirty="0" smtClean="0">
                <a:latin typeface="Perpetua" panose="02020502060401020303" pitchFamily="18" charset="0"/>
              </a:rPr>
              <a:t>Major </a:t>
            </a:r>
          </a:p>
          <a:p>
            <a:r>
              <a:rPr lang="en-US" dirty="0" smtClean="0">
                <a:latin typeface="Perpetua" panose="02020502060401020303" pitchFamily="18" charset="0"/>
              </a:rPr>
              <a:t>Objectives</a:t>
            </a:r>
            <a:endParaRPr lang="en-US" dirty="0">
              <a:latin typeface="Perpetua" panose="02020502060401020303" pitchFamily="18" charset="0"/>
            </a:endParaRPr>
          </a:p>
        </p:txBody>
      </p:sp>
    </p:spTree>
    <p:extLst>
      <p:ext uri="{BB962C8B-B14F-4D97-AF65-F5344CB8AC3E}">
        <p14:creationId xmlns:p14="http://schemas.microsoft.com/office/powerpoint/2010/main" val="3091712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FY20 </a:t>
            </a:r>
            <a:r>
              <a:rPr lang="en-US" dirty="0">
                <a:latin typeface="Perpetua Titling MT" panose="02020502060505020804" pitchFamily="18" charset="0"/>
              </a:rPr>
              <a:t>Planning</a:t>
            </a:r>
            <a:endParaRPr lang="en-US" dirty="0"/>
          </a:p>
        </p:txBody>
      </p:sp>
      <p:sp>
        <p:nvSpPr>
          <p:cNvPr id="4" name="Content Placeholder 3"/>
          <p:cNvSpPr>
            <a:spLocks noGrp="1"/>
          </p:cNvSpPr>
          <p:nvPr>
            <p:ph idx="1"/>
          </p:nvPr>
        </p:nvSpPr>
        <p:spPr>
          <a:xfrm>
            <a:off x="381000" y="1495887"/>
            <a:ext cx="8382000" cy="4495800"/>
          </a:xfrm>
        </p:spPr>
        <p:txBody>
          <a:bodyPr/>
          <a:lstStyle/>
          <a:p>
            <a:r>
              <a:rPr lang="en-US" sz="2800" dirty="0" smtClean="0">
                <a:solidFill>
                  <a:schemeClr val="tx2"/>
                </a:solidFill>
                <a:latin typeface="Perpetua" panose="02020502060401020303" pitchFamily="18" charset="0"/>
              </a:rPr>
              <a:t>For Goal 2: </a:t>
            </a:r>
          </a:p>
          <a:p>
            <a:pPr lvl="1"/>
            <a:r>
              <a:rPr lang="en-US" sz="2200" b="1" dirty="0">
                <a:solidFill>
                  <a:schemeClr val="tx1"/>
                </a:solidFill>
                <a:latin typeface="Perpetua" panose="02020502060401020303" pitchFamily="18" charset="0"/>
              </a:rPr>
              <a:t>Promote inclusion, respect, and equity by creating awareness and through the continuation of </a:t>
            </a:r>
            <a:r>
              <a:rPr lang="en-US" sz="2200" b="1" i="1" dirty="0">
                <a:solidFill>
                  <a:schemeClr val="tx1"/>
                </a:solidFill>
                <a:latin typeface="Perpetua" panose="02020502060401020303" pitchFamily="18" charset="0"/>
              </a:rPr>
              <a:t>Courageous Conversations </a:t>
            </a:r>
            <a:r>
              <a:rPr lang="en-US" sz="2200" b="1" dirty="0">
                <a:solidFill>
                  <a:schemeClr val="tx1"/>
                </a:solidFill>
                <a:latin typeface="Perpetua" panose="02020502060401020303" pitchFamily="18" charset="0"/>
              </a:rPr>
              <a:t>and other </a:t>
            </a:r>
            <a:r>
              <a:rPr lang="en-US" sz="2200" b="1" dirty="0" smtClean="0">
                <a:solidFill>
                  <a:schemeClr val="tx1"/>
                </a:solidFill>
                <a:latin typeface="Perpetua" panose="02020502060401020303" pitchFamily="18" charset="0"/>
              </a:rPr>
              <a:t>professional development programming</a:t>
            </a:r>
            <a:r>
              <a:rPr lang="en-US" sz="2200" b="1" dirty="0">
                <a:solidFill>
                  <a:schemeClr val="tx1"/>
                </a:solidFill>
                <a:latin typeface="Perpetua" panose="02020502060401020303" pitchFamily="18" charset="0"/>
              </a:rPr>
              <a:t>. </a:t>
            </a:r>
          </a:p>
          <a:p>
            <a:pPr lvl="1"/>
            <a:r>
              <a:rPr lang="en-US" sz="2200" b="1" dirty="0" smtClean="0">
                <a:solidFill>
                  <a:srgbClr val="FFFFFF"/>
                </a:solidFill>
                <a:latin typeface="Perpetua" panose="02020502060401020303" pitchFamily="18" charset="0"/>
              </a:rPr>
              <a:t>Promote </a:t>
            </a:r>
            <a:r>
              <a:rPr lang="en-US" sz="2200" b="1" dirty="0">
                <a:solidFill>
                  <a:srgbClr val="FFFFFF"/>
                </a:solidFill>
                <a:latin typeface="Perpetua" panose="02020502060401020303" pitchFamily="18" charset="0"/>
              </a:rPr>
              <a:t>diverse educational opportunities as a means of broadening life experience, encouraging professional conduct, and fostering a cross-cultural </a:t>
            </a:r>
            <a:r>
              <a:rPr lang="en-US" sz="2200" b="1" dirty="0" smtClean="0">
                <a:solidFill>
                  <a:srgbClr val="FFFFFF"/>
                </a:solidFill>
                <a:latin typeface="Perpetua" panose="02020502060401020303" pitchFamily="18" charset="0"/>
              </a:rPr>
              <a:t>                  understanding </a:t>
            </a:r>
            <a:r>
              <a:rPr lang="en-US" sz="2200" b="1" dirty="0">
                <a:solidFill>
                  <a:srgbClr val="FFFFFF"/>
                </a:solidFill>
                <a:latin typeface="Perpetua" panose="02020502060401020303" pitchFamily="18" charset="0"/>
              </a:rPr>
              <a:t>for students and faculty</a:t>
            </a:r>
            <a:r>
              <a:rPr lang="en-US" sz="2200" b="1" dirty="0" smtClean="0">
                <a:solidFill>
                  <a:srgbClr val="FFFFFF"/>
                </a:solidFill>
                <a:latin typeface="Perpetua" panose="02020502060401020303" pitchFamily="18" charset="0"/>
              </a:rPr>
              <a:t>.</a:t>
            </a:r>
          </a:p>
          <a:p>
            <a:pPr lvl="1"/>
            <a:r>
              <a:rPr lang="en-US" sz="2200" b="1" dirty="0">
                <a:solidFill>
                  <a:srgbClr val="FFFFFF"/>
                </a:solidFill>
                <a:latin typeface="Perpetua" panose="02020502060401020303" pitchFamily="18" charset="0"/>
              </a:rPr>
              <a:t>Promote interdisciplinary and inter-departmental research projects where appropriate.</a:t>
            </a:r>
          </a:p>
          <a:p>
            <a:pPr lvl="1"/>
            <a:endParaRPr lang="en-US" sz="2200" b="1" dirty="0">
              <a:solidFill>
                <a:srgbClr val="FFFFFF"/>
              </a:solidFill>
              <a:latin typeface="Perpetua" panose="02020502060401020303" pitchFamily="18" charset="0"/>
            </a:endParaRPr>
          </a:p>
          <a:p>
            <a:pPr lvl="1"/>
            <a:endParaRPr lang="en-US" sz="2000" dirty="0" smtClean="0">
              <a:solidFill>
                <a:schemeClr val="tx2"/>
              </a:solidFill>
              <a:latin typeface="Perpetua" panose="02020502060401020303" pitchFamily="18" charset="0"/>
            </a:endParaRPr>
          </a:p>
        </p:txBody>
      </p:sp>
      <p:sp>
        <p:nvSpPr>
          <p:cNvPr id="2" name="TextBox 1"/>
          <p:cNvSpPr txBox="1"/>
          <p:nvPr/>
        </p:nvSpPr>
        <p:spPr>
          <a:xfrm>
            <a:off x="609600" y="689304"/>
            <a:ext cx="1364733" cy="830997"/>
          </a:xfrm>
          <a:prstGeom prst="rect">
            <a:avLst/>
          </a:prstGeom>
          <a:noFill/>
        </p:spPr>
        <p:txBody>
          <a:bodyPr wrap="none" rtlCol="0">
            <a:spAutoFit/>
          </a:bodyPr>
          <a:lstStyle/>
          <a:p>
            <a:r>
              <a:rPr lang="en-US" dirty="0" smtClean="0">
                <a:latin typeface="Perpetua" panose="02020502060401020303" pitchFamily="18" charset="0"/>
              </a:rPr>
              <a:t>Major </a:t>
            </a:r>
          </a:p>
          <a:p>
            <a:r>
              <a:rPr lang="en-US" dirty="0" smtClean="0">
                <a:latin typeface="Perpetua" panose="02020502060401020303" pitchFamily="18" charset="0"/>
              </a:rPr>
              <a:t>Objectives</a:t>
            </a:r>
            <a:endParaRPr lang="en-US" dirty="0">
              <a:latin typeface="Perpetua" panose="02020502060401020303" pitchFamily="18" charset="0"/>
            </a:endParaRPr>
          </a:p>
        </p:txBody>
      </p:sp>
    </p:spTree>
    <p:extLst>
      <p:ext uri="{BB962C8B-B14F-4D97-AF65-F5344CB8AC3E}">
        <p14:creationId xmlns:p14="http://schemas.microsoft.com/office/powerpoint/2010/main" val="4222341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FY20 </a:t>
            </a:r>
            <a:r>
              <a:rPr lang="en-US" dirty="0">
                <a:latin typeface="Perpetua Titling MT" panose="02020502060505020804" pitchFamily="18" charset="0"/>
              </a:rPr>
              <a:t>Planning</a:t>
            </a:r>
            <a:endParaRPr lang="en-US" dirty="0"/>
          </a:p>
        </p:txBody>
      </p:sp>
      <p:sp>
        <p:nvSpPr>
          <p:cNvPr id="4" name="Content Placeholder 3"/>
          <p:cNvSpPr>
            <a:spLocks noGrp="1"/>
          </p:cNvSpPr>
          <p:nvPr>
            <p:ph idx="1"/>
          </p:nvPr>
        </p:nvSpPr>
        <p:spPr>
          <a:xfrm>
            <a:off x="457200" y="1752600"/>
            <a:ext cx="8382000" cy="4495800"/>
          </a:xfrm>
        </p:spPr>
        <p:txBody>
          <a:bodyPr/>
          <a:lstStyle/>
          <a:p>
            <a:r>
              <a:rPr lang="en-US" sz="2800" dirty="0">
                <a:solidFill>
                  <a:schemeClr val="tx2"/>
                </a:solidFill>
                <a:latin typeface="Perpetua" panose="02020502060401020303" pitchFamily="18" charset="0"/>
              </a:rPr>
              <a:t>For Goal 2: </a:t>
            </a:r>
            <a:endParaRPr lang="en-US" sz="2200" b="1" dirty="0" smtClean="0">
              <a:solidFill>
                <a:schemeClr val="tx1"/>
              </a:solidFill>
              <a:latin typeface="Perpetua" panose="02020502060401020303" pitchFamily="18" charset="0"/>
            </a:endParaRPr>
          </a:p>
          <a:p>
            <a:pPr lvl="1"/>
            <a:r>
              <a:rPr lang="en-US" sz="2200" b="1" dirty="0" smtClean="0">
                <a:solidFill>
                  <a:schemeClr val="tx1"/>
                </a:solidFill>
                <a:latin typeface="Perpetua" panose="02020502060401020303" pitchFamily="18" charset="0"/>
              </a:rPr>
              <a:t>Support </a:t>
            </a:r>
            <a:r>
              <a:rPr lang="en-US" sz="2200" b="1" dirty="0">
                <a:solidFill>
                  <a:schemeClr val="tx1"/>
                </a:solidFill>
                <a:latin typeface="Perpetua" panose="02020502060401020303" pitchFamily="18" charset="0"/>
              </a:rPr>
              <a:t>activities of CAST RSOs geared toward service learning and civic engagement opportunities.</a:t>
            </a:r>
            <a:r>
              <a:rPr lang="en-US" sz="2200" b="1" dirty="0">
                <a:solidFill>
                  <a:srgbClr val="FFFFFF"/>
                </a:solidFill>
                <a:latin typeface="Perpetua" panose="02020502060401020303" pitchFamily="18" charset="0"/>
              </a:rPr>
              <a:t> </a:t>
            </a:r>
          </a:p>
          <a:p>
            <a:pPr lvl="1"/>
            <a:r>
              <a:rPr lang="en-US" sz="2200" b="1" dirty="0" smtClean="0">
                <a:solidFill>
                  <a:srgbClr val="FFFFFF"/>
                </a:solidFill>
                <a:latin typeface="Perpetua" panose="02020502060401020303" pitchFamily="18" charset="0"/>
              </a:rPr>
              <a:t>Seek </a:t>
            </a:r>
            <a:r>
              <a:rPr lang="en-US" sz="2200" b="1" dirty="0">
                <a:solidFill>
                  <a:srgbClr val="FFFFFF"/>
                </a:solidFill>
                <a:latin typeface="Perpetua" panose="02020502060401020303" pitchFamily="18" charset="0"/>
              </a:rPr>
              <a:t>opportunities for development of student and faculty exchange programs with international universities and ensure inclusion of all CAST units.</a:t>
            </a:r>
          </a:p>
        </p:txBody>
      </p:sp>
      <p:sp>
        <p:nvSpPr>
          <p:cNvPr id="2" name="TextBox 1"/>
          <p:cNvSpPr txBox="1"/>
          <p:nvPr/>
        </p:nvSpPr>
        <p:spPr>
          <a:xfrm>
            <a:off x="609600" y="689304"/>
            <a:ext cx="1364733" cy="830997"/>
          </a:xfrm>
          <a:prstGeom prst="rect">
            <a:avLst/>
          </a:prstGeom>
          <a:noFill/>
        </p:spPr>
        <p:txBody>
          <a:bodyPr wrap="none" rtlCol="0">
            <a:spAutoFit/>
          </a:bodyPr>
          <a:lstStyle/>
          <a:p>
            <a:r>
              <a:rPr lang="en-US" dirty="0" smtClean="0">
                <a:latin typeface="Perpetua" panose="02020502060401020303" pitchFamily="18" charset="0"/>
              </a:rPr>
              <a:t>Major </a:t>
            </a:r>
          </a:p>
          <a:p>
            <a:r>
              <a:rPr lang="en-US" dirty="0" smtClean="0">
                <a:latin typeface="Perpetua" panose="02020502060401020303" pitchFamily="18" charset="0"/>
              </a:rPr>
              <a:t>Objectives</a:t>
            </a:r>
            <a:endParaRPr lang="en-US" dirty="0">
              <a:latin typeface="Perpetua" panose="02020502060401020303" pitchFamily="18" charset="0"/>
            </a:endParaRPr>
          </a:p>
        </p:txBody>
      </p:sp>
    </p:spTree>
    <p:extLst>
      <p:ext uri="{BB962C8B-B14F-4D97-AF65-F5344CB8AC3E}">
        <p14:creationId xmlns:p14="http://schemas.microsoft.com/office/powerpoint/2010/main" val="23247234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FY20 </a:t>
            </a:r>
            <a:r>
              <a:rPr lang="en-US" dirty="0">
                <a:latin typeface="Perpetua Titling MT" panose="02020502060505020804" pitchFamily="18" charset="0"/>
              </a:rPr>
              <a:t>Planning</a:t>
            </a:r>
            <a:endParaRPr lang="en-US" dirty="0"/>
          </a:p>
        </p:txBody>
      </p:sp>
      <p:sp>
        <p:nvSpPr>
          <p:cNvPr id="4" name="Content Placeholder 3"/>
          <p:cNvSpPr>
            <a:spLocks noGrp="1"/>
          </p:cNvSpPr>
          <p:nvPr>
            <p:ph idx="1"/>
          </p:nvPr>
        </p:nvSpPr>
        <p:spPr>
          <a:xfrm>
            <a:off x="457200" y="1630337"/>
            <a:ext cx="8382000" cy="4495800"/>
          </a:xfrm>
        </p:spPr>
        <p:txBody>
          <a:bodyPr/>
          <a:lstStyle/>
          <a:p>
            <a:r>
              <a:rPr lang="en-US" sz="2800" dirty="0" smtClean="0">
                <a:solidFill>
                  <a:schemeClr val="tx2"/>
                </a:solidFill>
                <a:latin typeface="Perpetua" panose="02020502060401020303" pitchFamily="18" charset="0"/>
              </a:rPr>
              <a:t>For Goal 3:</a:t>
            </a:r>
          </a:p>
          <a:p>
            <a:pPr lvl="1"/>
            <a:r>
              <a:rPr lang="en-US" sz="2200" b="1" dirty="0" smtClean="0">
                <a:solidFill>
                  <a:srgbClr val="FFFFFF"/>
                </a:solidFill>
                <a:latin typeface="Perpetua" panose="02020502060401020303" pitchFamily="18" charset="0"/>
              </a:rPr>
              <a:t>Conduct </a:t>
            </a:r>
            <a:r>
              <a:rPr lang="en-US" sz="2200" b="1" dirty="0">
                <a:solidFill>
                  <a:srgbClr val="FFFFFF"/>
                </a:solidFill>
                <a:latin typeface="Perpetua" panose="02020502060401020303" pitchFamily="18" charset="0"/>
              </a:rPr>
              <a:t>successful faculty searches as approved for FY20.</a:t>
            </a:r>
          </a:p>
          <a:p>
            <a:pPr lvl="1"/>
            <a:r>
              <a:rPr lang="en-US" sz="2200" b="1" dirty="0" smtClean="0">
                <a:solidFill>
                  <a:srgbClr val="FFFFFF"/>
                </a:solidFill>
                <a:latin typeface="Perpetua" panose="02020502060401020303" pitchFamily="18" charset="0"/>
              </a:rPr>
              <a:t>Increase </a:t>
            </a:r>
            <a:r>
              <a:rPr lang="en-US" sz="2200" b="1" dirty="0">
                <a:solidFill>
                  <a:srgbClr val="FFFFFF"/>
                </a:solidFill>
                <a:latin typeface="Perpetua" panose="02020502060401020303" pitchFamily="18" charset="0"/>
              </a:rPr>
              <a:t>the </a:t>
            </a:r>
            <a:r>
              <a:rPr lang="en-US" sz="2200" b="1" dirty="0" smtClean="0">
                <a:solidFill>
                  <a:srgbClr val="FFFFFF"/>
                </a:solidFill>
                <a:latin typeface="Perpetua" panose="02020502060401020303" pitchFamily="18" charset="0"/>
              </a:rPr>
              <a:t>overall scholarly </a:t>
            </a:r>
            <a:r>
              <a:rPr lang="en-US" sz="2200" b="1" dirty="0">
                <a:solidFill>
                  <a:srgbClr val="FFFFFF"/>
                </a:solidFill>
                <a:latin typeface="Perpetua" panose="02020502060401020303" pitchFamily="18" charset="0"/>
              </a:rPr>
              <a:t>output of tenure-track faculty </a:t>
            </a:r>
            <a:r>
              <a:rPr lang="en-US" sz="2200" b="1" dirty="0" smtClean="0">
                <a:solidFill>
                  <a:srgbClr val="FFFFFF"/>
                </a:solidFill>
                <a:latin typeface="Perpetua" panose="02020502060401020303" pitchFamily="18" charset="0"/>
              </a:rPr>
              <a:t>members, especially in multi-disciplinary areas. </a:t>
            </a:r>
          </a:p>
          <a:p>
            <a:pPr lvl="1"/>
            <a:r>
              <a:rPr lang="en-US" sz="2200" b="1" dirty="0" smtClean="0">
                <a:solidFill>
                  <a:srgbClr val="FFFFFF"/>
                </a:solidFill>
                <a:latin typeface="Perpetua" panose="02020502060401020303" pitchFamily="18" charset="0"/>
              </a:rPr>
              <a:t>Seek </a:t>
            </a:r>
            <a:r>
              <a:rPr lang="en-US" sz="2200" b="1" dirty="0">
                <a:solidFill>
                  <a:srgbClr val="FFFFFF"/>
                </a:solidFill>
                <a:latin typeface="Perpetua" panose="02020502060401020303" pitchFamily="18" charset="0"/>
              </a:rPr>
              <a:t>opportunities to unite the needs of corporate partners with available faculty expertise.</a:t>
            </a:r>
          </a:p>
          <a:p>
            <a:pPr lvl="1"/>
            <a:r>
              <a:rPr lang="en-US" sz="2200" b="1" dirty="0" smtClean="0">
                <a:solidFill>
                  <a:schemeClr val="tx1"/>
                </a:solidFill>
                <a:latin typeface="Perpetua" panose="02020502060401020303" pitchFamily="18" charset="0"/>
              </a:rPr>
              <a:t>Provide </a:t>
            </a:r>
            <a:r>
              <a:rPr lang="en-US" sz="2200" b="1" dirty="0">
                <a:solidFill>
                  <a:schemeClr val="tx1"/>
                </a:solidFill>
                <a:latin typeface="Perpetua" panose="02020502060401020303" pitchFamily="18" charset="0"/>
              </a:rPr>
              <a:t>professional development support and opportunities for faculty, administrative professionals, and civil service staff. </a:t>
            </a:r>
          </a:p>
        </p:txBody>
      </p:sp>
      <p:sp>
        <p:nvSpPr>
          <p:cNvPr id="2" name="TextBox 1"/>
          <p:cNvSpPr txBox="1"/>
          <p:nvPr/>
        </p:nvSpPr>
        <p:spPr>
          <a:xfrm>
            <a:off x="609600" y="689304"/>
            <a:ext cx="1364733" cy="830997"/>
          </a:xfrm>
          <a:prstGeom prst="rect">
            <a:avLst/>
          </a:prstGeom>
          <a:noFill/>
        </p:spPr>
        <p:txBody>
          <a:bodyPr wrap="none" rtlCol="0">
            <a:spAutoFit/>
          </a:bodyPr>
          <a:lstStyle/>
          <a:p>
            <a:r>
              <a:rPr lang="en-US" dirty="0" smtClean="0">
                <a:latin typeface="Perpetua" panose="02020502060401020303" pitchFamily="18" charset="0"/>
              </a:rPr>
              <a:t>Major </a:t>
            </a:r>
          </a:p>
          <a:p>
            <a:r>
              <a:rPr lang="en-US" dirty="0" smtClean="0">
                <a:latin typeface="Perpetua" panose="02020502060401020303" pitchFamily="18" charset="0"/>
              </a:rPr>
              <a:t>Objectives</a:t>
            </a:r>
            <a:endParaRPr lang="en-US" dirty="0">
              <a:latin typeface="Perpetua" panose="02020502060401020303" pitchFamily="18" charset="0"/>
            </a:endParaRPr>
          </a:p>
        </p:txBody>
      </p:sp>
    </p:spTree>
    <p:extLst>
      <p:ext uri="{BB962C8B-B14F-4D97-AF65-F5344CB8AC3E}">
        <p14:creationId xmlns:p14="http://schemas.microsoft.com/office/powerpoint/2010/main" val="13835027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FY20 </a:t>
            </a:r>
            <a:r>
              <a:rPr lang="en-US" dirty="0">
                <a:latin typeface="Perpetua Titling MT" panose="02020502060505020804" pitchFamily="18" charset="0"/>
              </a:rPr>
              <a:t>Planning</a:t>
            </a:r>
            <a:endParaRPr lang="en-US" dirty="0"/>
          </a:p>
        </p:txBody>
      </p:sp>
      <p:sp>
        <p:nvSpPr>
          <p:cNvPr id="4" name="Content Placeholder 3"/>
          <p:cNvSpPr>
            <a:spLocks noGrp="1"/>
          </p:cNvSpPr>
          <p:nvPr>
            <p:ph idx="1"/>
          </p:nvPr>
        </p:nvSpPr>
        <p:spPr>
          <a:xfrm>
            <a:off x="457200" y="1752600"/>
            <a:ext cx="8382000" cy="4495800"/>
          </a:xfrm>
        </p:spPr>
        <p:txBody>
          <a:bodyPr/>
          <a:lstStyle/>
          <a:p>
            <a:r>
              <a:rPr lang="en-US" sz="2800" dirty="0" smtClean="0">
                <a:solidFill>
                  <a:schemeClr val="tx2"/>
                </a:solidFill>
                <a:latin typeface="Perpetua" panose="02020502060401020303" pitchFamily="18" charset="0"/>
              </a:rPr>
              <a:t>For Goal 4: </a:t>
            </a:r>
          </a:p>
          <a:p>
            <a:pPr lvl="1"/>
            <a:r>
              <a:rPr lang="en-US" sz="2200" b="1" dirty="0" smtClean="0">
                <a:solidFill>
                  <a:schemeClr val="tx2"/>
                </a:solidFill>
                <a:latin typeface="Perpetua" panose="02020502060401020303" pitchFamily="18" charset="0"/>
              </a:rPr>
              <a:t>Support </a:t>
            </a:r>
            <a:r>
              <a:rPr lang="en-US" sz="2200" b="1" dirty="0">
                <a:solidFill>
                  <a:schemeClr val="tx2"/>
                </a:solidFill>
                <a:latin typeface="Perpetua" panose="02020502060401020303" pitchFamily="18" charset="0"/>
              </a:rPr>
              <a:t>efforts to host influential guest speakers and professional development opportunities for the benefit of students, faculty, and the community.</a:t>
            </a:r>
          </a:p>
          <a:p>
            <a:pPr lvl="1"/>
            <a:r>
              <a:rPr lang="en-US" sz="2200" b="1" dirty="0">
                <a:solidFill>
                  <a:schemeClr val="tx1"/>
                </a:solidFill>
                <a:latin typeface="Perpetua" panose="02020502060401020303" pitchFamily="18" charset="0"/>
              </a:rPr>
              <a:t>Continue the development of a research center in CJS and a Center for Renewable and Sustainable Energy in TEC</a:t>
            </a:r>
            <a:r>
              <a:rPr lang="en-US" sz="2200" b="1" dirty="0" smtClean="0">
                <a:solidFill>
                  <a:schemeClr val="tx1"/>
                </a:solidFill>
                <a:latin typeface="Perpetua" panose="02020502060401020303" pitchFamily="18" charset="0"/>
              </a:rPr>
              <a:t>.</a:t>
            </a:r>
            <a:endParaRPr lang="en-US" sz="2200" b="1" dirty="0">
              <a:solidFill>
                <a:schemeClr val="tx1"/>
              </a:solidFill>
              <a:latin typeface="Perpetua" panose="02020502060401020303" pitchFamily="18" charset="0"/>
            </a:endParaRPr>
          </a:p>
          <a:p>
            <a:pPr lvl="1"/>
            <a:r>
              <a:rPr lang="en-US" sz="2200" b="1" dirty="0" smtClean="0">
                <a:solidFill>
                  <a:schemeClr val="tx2"/>
                </a:solidFill>
                <a:latin typeface="Perpetua" panose="02020502060401020303" pitchFamily="18" charset="0"/>
              </a:rPr>
              <a:t>Surpass college fundraising goal for the comprehensive </a:t>
            </a:r>
            <a:r>
              <a:rPr lang="en-US" sz="2200" b="1" dirty="0">
                <a:solidFill>
                  <a:schemeClr val="tx2"/>
                </a:solidFill>
                <a:latin typeface="Perpetua" panose="02020502060401020303" pitchFamily="18" charset="0"/>
              </a:rPr>
              <a:t>campaign.</a:t>
            </a:r>
          </a:p>
          <a:p>
            <a:pPr lvl="1"/>
            <a:endParaRPr lang="en-US" sz="2000" dirty="0" smtClean="0">
              <a:solidFill>
                <a:schemeClr val="tx2"/>
              </a:solidFill>
              <a:latin typeface="Perpetua" panose="02020502060401020303" pitchFamily="18" charset="0"/>
            </a:endParaRPr>
          </a:p>
        </p:txBody>
      </p:sp>
      <p:sp>
        <p:nvSpPr>
          <p:cNvPr id="2" name="TextBox 1"/>
          <p:cNvSpPr txBox="1"/>
          <p:nvPr/>
        </p:nvSpPr>
        <p:spPr>
          <a:xfrm>
            <a:off x="609600" y="689304"/>
            <a:ext cx="1364733" cy="830997"/>
          </a:xfrm>
          <a:prstGeom prst="rect">
            <a:avLst/>
          </a:prstGeom>
          <a:noFill/>
        </p:spPr>
        <p:txBody>
          <a:bodyPr wrap="none" rtlCol="0">
            <a:spAutoFit/>
          </a:bodyPr>
          <a:lstStyle/>
          <a:p>
            <a:r>
              <a:rPr lang="en-US" dirty="0" smtClean="0">
                <a:latin typeface="Perpetua" panose="02020502060401020303" pitchFamily="18" charset="0"/>
              </a:rPr>
              <a:t>Major </a:t>
            </a:r>
          </a:p>
          <a:p>
            <a:r>
              <a:rPr lang="en-US" dirty="0" smtClean="0">
                <a:latin typeface="Perpetua" panose="02020502060401020303" pitchFamily="18" charset="0"/>
              </a:rPr>
              <a:t>Objectives</a:t>
            </a:r>
            <a:endParaRPr lang="en-US" dirty="0">
              <a:latin typeface="Perpetua" panose="02020502060401020303" pitchFamily="18" charset="0"/>
            </a:endParaRPr>
          </a:p>
        </p:txBody>
      </p:sp>
    </p:spTree>
    <p:extLst>
      <p:ext uri="{BB962C8B-B14F-4D97-AF65-F5344CB8AC3E}">
        <p14:creationId xmlns:p14="http://schemas.microsoft.com/office/powerpoint/2010/main" val="14724537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FY20 </a:t>
            </a:r>
            <a:r>
              <a:rPr lang="en-US" dirty="0">
                <a:latin typeface="Perpetua Titling MT" panose="02020502060505020804" pitchFamily="18" charset="0"/>
              </a:rPr>
              <a:t>Planning</a:t>
            </a:r>
            <a:endParaRPr lang="en-US" dirty="0"/>
          </a:p>
        </p:txBody>
      </p:sp>
      <p:sp>
        <p:nvSpPr>
          <p:cNvPr id="4" name="Content Placeholder 3"/>
          <p:cNvSpPr>
            <a:spLocks noGrp="1"/>
          </p:cNvSpPr>
          <p:nvPr>
            <p:ph idx="1"/>
          </p:nvPr>
        </p:nvSpPr>
        <p:spPr>
          <a:xfrm>
            <a:off x="457200" y="1752600"/>
            <a:ext cx="8382000" cy="4495800"/>
          </a:xfrm>
        </p:spPr>
        <p:txBody>
          <a:bodyPr/>
          <a:lstStyle/>
          <a:p>
            <a:r>
              <a:rPr lang="en-US" sz="2800" dirty="0" smtClean="0">
                <a:solidFill>
                  <a:schemeClr val="tx2"/>
                </a:solidFill>
                <a:latin typeface="Perpetua" panose="02020502060401020303" pitchFamily="18" charset="0"/>
              </a:rPr>
              <a:t>For Goal 4: </a:t>
            </a:r>
          </a:p>
          <a:p>
            <a:pPr lvl="1"/>
            <a:r>
              <a:rPr lang="en-US" sz="2200" b="1" dirty="0" smtClean="0">
                <a:solidFill>
                  <a:srgbClr val="FFFFFF"/>
                </a:solidFill>
                <a:latin typeface="Perpetua" panose="02020502060401020303" pitchFamily="18" charset="0"/>
              </a:rPr>
              <a:t>Continue </a:t>
            </a:r>
            <a:r>
              <a:rPr lang="en-US" sz="2200" b="1" dirty="0">
                <a:solidFill>
                  <a:srgbClr val="FFFFFF"/>
                </a:solidFill>
                <a:latin typeface="Perpetua" panose="02020502060401020303" pitchFamily="18" charset="0"/>
              </a:rPr>
              <a:t>to encourage and utilize the expertise of advisory councils in the departments and schools in CAST.</a:t>
            </a:r>
          </a:p>
          <a:p>
            <a:pPr lvl="1"/>
            <a:r>
              <a:rPr lang="en-US" sz="2200" b="1" dirty="0" smtClean="0">
                <a:solidFill>
                  <a:srgbClr val="FFFFFF"/>
                </a:solidFill>
                <a:latin typeface="Perpetua" panose="02020502060401020303" pitchFamily="18" charset="0"/>
              </a:rPr>
              <a:t>Expand </a:t>
            </a:r>
            <a:r>
              <a:rPr lang="en-US" sz="2200" b="1" dirty="0">
                <a:solidFill>
                  <a:srgbClr val="FFFFFF"/>
                </a:solidFill>
                <a:latin typeface="Perpetua" panose="02020502060401020303" pitchFamily="18" charset="0"/>
              </a:rPr>
              <a:t>cultivation and stewardship activities with key alumni, internal, and external constituencies.</a:t>
            </a:r>
          </a:p>
          <a:p>
            <a:pPr lvl="1"/>
            <a:r>
              <a:rPr lang="en-US" sz="2200" b="1" dirty="0" smtClean="0">
                <a:solidFill>
                  <a:schemeClr val="tx1"/>
                </a:solidFill>
                <a:latin typeface="Perpetua" panose="02020502060401020303" pitchFamily="18" charset="0"/>
              </a:rPr>
              <a:t>Maintain </a:t>
            </a:r>
            <a:r>
              <a:rPr lang="en-US" sz="2200" b="1" dirty="0">
                <a:solidFill>
                  <a:schemeClr val="tx1"/>
                </a:solidFill>
                <a:latin typeface="Perpetua" panose="02020502060401020303" pitchFamily="18" charset="0"/>
              </a:rPr>
              <a:t>and seek new relationships with external stakeholders to provide students with professional practice experiences and meaningful corporate and agency networks.</a:t>
            </a:r>
          </a:p>
          <a:p>
            <a:pPr marL="457200" lvl="1" indent="0">
              <a:buNone/>
            </a:pPr>
            <a:endParaRPr lang="en-US" sz="2000" dirty="0">
              <a:solidFill>
                <a:schemeClr val="tx2"/>
              </a:solidFill>
              <a:latin typeface="Perpetua" panose="02020502060401020303" pitchFamily="18" charset="0"/>
            </a:endParaRPr>
          </a:p>
        </p:txBody>
      </p:sp>
      <p:sp>
        <p:nvSpPr>
          <p:cNvPr id="2" name="TextBox 1"/>
          <p:cNvSpPr txBox="1"/>
          <p:nvPr/>
        </p:nvSpPr>
        <p:spPr>
          <a:xfrm>
            <a:off x="609600" y="689304"/>
            <a:ext cx="1364733" cy="830997"/>
          </a:xfrm>
          <a:prstGeom prst="rect">
            <a:avLst/>
          </a:prstGeom>
          <a:noFill/>
        </p:spPr>
        <p:txBody>
          <a:bodyPr wrap="none" rtlCol="0">
            <a:spAutoFit/>
          </a:bodyPr>
          <a:lstStyle/>
          <a:p>
            <a:r>
              <a:rPr lang="en-US" dirty="0" smtClean="0">
                <a:latin typeface="Perpetua" panose="02020502060401020303" pitchFamily="18" charset="0"/>
              </a:rPr>
              <a:t>Major </a:t>
            </a:r>
          </a:p>
          <a:p>
            <a:r>
              <a:rPr lang="en-US" dirty="0" smtClean="0">
                <a:latin typeface="Perpetua" panose="02020502060401020303" pitchFamily="18" charset="0"/>
              </a:rPr>
              <a:t>Objectives</a:t>
            </a:r>
            <a:endParaRPr lang="en-US" dirty="0">
              <a:latin typeface="Perpetua" panose="02020502060401020303" pitchFamily="18" charset="0"/>
            </a:endParaRPr>
          </a:p>
        </p:txBody>
      </p:sp>
    </p:spTree>
    <p:extLst>
      <p:ext uri="{BB962C8B-B14F-4D97-AF65-F5344CB8AC3E}">
        <p14:creationId xmlns:p14="http://schemas.microsoft.com/office/powerpoint/2010/main" val="20085385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FY20 </a:t>
            </a:r>
            <a:r>
              <a:rPr lang="en-US" dirty="0">
                <a:latin typeface="Perpetua Titling MT" panose="02020502060505020804" pitchFamily="18" charset="0"/>
              </a:rPr>
              <a:t>Planning</a:t>
            </a:r>
            <a:endParaRPr lang="en-US" dirty="0"/>
          </a:p>
        </p:txBody>
      </p:sp>
      <p:sp>
        <p:nvSpPr>
          <p:cNvPr id="4" name="Content Placeholder 3"/>
          <p:cNvSpPr>
            <a:spLocks noGrp="1"/>
          </p:cNvSpPr>
          <p:nvPr>
            <p:ph idx="1"/>
          </p:nvPr>
        </p:nvSpPr>
        <p:spPr>
          <a:xfrm>
            <a:off x="457200" y="1752600"/>
            <a:ext cx="8382000" cy="4495800"/>
          </a:xfrm>
        </p:spPr>
        <p:txBody>
          <a:bodyPr/>
          <a:lstStyle/>
          <a:p>
            <a:r>
              <a:rPr lang="en-US" sz="3600" dirty="0" smtClean="0">
                <a:solidFill>
                  <a:schemeClr val="tx2"/>
                </a:solidFill>
                <a:latin typeface="Perpetua" panose="02020502060401020303" pitchFamily="18" charset="0"/>
              </a:rPr>
              <a:t>Permanent Funding Requests ($467,030)</a:t>
            </a:r>
          </a:p>
          <a:p>
            <a:pPr lvl="1"/>
            <a:r>
              <a:rPr lang="en-US" sz="3200" dirty="0" smtClean="0">
                <a:solidFill>
                  <a:schemeClr val="tx2"/>
                </a:solidFill>
                <a:latin typeface="Perpetua" panose="02020502060401020303" pitchFamily="18" charset="0"/>
              </a:rPr>
              <a:t>Graduate assistantships – increased number and stipends provided.</a:t>
            </a:r>
          </a:p>
          <a:p>
            <a:pPr lvl="1"/>
            <a:r>
              <a:rPr lang="en-US" sz="3200" dirty="0" smtClean="0">
                <a:solidFill>
                  <a:schemeClr val="tx2"/>
                </a:solidFill>
                <a:latin typeface="Perpetua" panose="02020502060401020303" pitchFamily="18" charset="0"/>
              </a:rPr>
              <a:t>Faculty &amp; student travel</a:t>
            </a:r>
          </a:p>
        </p:txBody>
      </p:sp>
    </p:spTree>
    <p:extLst>
      <p:ext uri="{BB962C8B-B14F-4D97-AF65-F5344CB8AC3E}">
        <p14:creationId xmlns:p14="http://schemas.microsoft.com/office/powerpoint/2010/main" val="17789336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FY20 </a:t>
            </a:r>
            <a:r>
              <a:rPr lang="en-US" dirty="0">
                <a:latin typeface="Perpetua Titling MT" panose="02020502060505020804" pitchFamily="18" charset="0"/>
              </a:rPr>
              <a:t>Planning</a:t>
            </a:r>
            <a:endParaRPr lang="en-US" dirty="0"/>
          </a:p>
        </p:txBody>
      </p:sp>
      <p:sp>
        <p:nvSpPr>
          <p:cNvPr id="4" name="Content Placeholder 3"/>
          <p:cNvSpPr>
            <a:spLocks noGrp="1"/>
          </p:cNvSpPr>
          <p:nvPr>
            <p:ph idx="1"/>
          </p:nvPr>
        </p:nvSpPr>
        <p:spPr>
          <a:xfrm>
            <a:off x="990600" y="1600200"/>
            <a:ext cx="7239000" cy="4495800"/>
          </a:xfrm>
        </p:spPr>
        <p:txBody>
          <a:bodyPr/>
          <a:lstStyle/>
          <a:p>
            <a:r>
              <a:rPr lang="en-US" sz="3600" dirty="0" smtClean="0">
                <a:solidFill>
                  <a:schemeClr val="tx2"/>
                </a:solidFill>
                <a:latin typeface="Perpetua" panose="02020502060401020303" pitchFamily="18" charset="0"/>
              </a:rPr>
              <a:t>Strategic Budget Carryover ($539,263)</a:t>
            </a:r>
          </a:p>
          <a:p>
            <a:pPr lvl="1"/>
            <a:r>
              <a:rPr lang="en-US" sz="3200" dirty="0" smtClean="0">
                <a:solidFill>
                  <a:schemeClr val="tx2"/>
                </a:solidFill>
                <a:latin typeface="Perpetua" panose="02020502060401020303" pitchFamily="18" charset="0"/>
              </a:rPr>
              <a:t>Summer salaries</a:t>
            </a:r>
          </a:p>
          <a:p>
            <a:pPr lvl="1"/>
            <a:r>
              <a:rPr lang="en-US" sz="3200" dirty="0" smtClean="0">
                <a:solidFill>
                  <a:schemeClr val="tx2"/>
                </a:solidFill>
                <a:latin typeface="Perpetua" panose="02020502060401020303" pitchFamily="18" charset="0"/>
              </a:rPr>
              <a:t>Faculty travel</a:t>
            </a:r>
          </a:p>
          <a:p>
            <a:pPr lvl="1"/>
            <a:r>
              <a:rPr lang="en-US" sz="3200" dirty="0" smtClean="0">
                <a:solidFill>
                  <a:schemeClr val="tx2"/>
                </a:solidFill>
                <a:latin typeface="Perpetua" panose="02020502060401020303" pitchFamily="18" charset="0"/>
              </a:rPr>
              <a:t>Startup packages</a:t>
            </a:r>
          </a:p>
          <a:p>
            <a:pPr lvl="1"/>
            <a:r>
              <a:rPr lang="en-US" sz="3200" dirty="0" smtClean="0">
                <a:solidFill>
                  <a:schemeClr val="tx2"/>
                </a:solidFill>
                <a:latin typeface="Perpetua" panose="02020502060401020303" pitchFamily="18" charset="0"/>
              </a:rPr>
              <a:t>Laboratory equipment</a:t>
            </a:r>
          </a:p>
          <a:p>
            <a:pPr lvl="1"/>
            <a:r>
              <a:rPr lang="en-US" sz="3200" dirty="0" smtClean="0">
                <a:solidFill>
                  <a:schemeClr val="tx2"/>
                </a:solidFill>
                <a:latin typeface="Perpetua" panose="02020502060401020303" pitchFamily="18" charset="0"/>
              </a:rPr>
              <a:t>Instructional capacity</a:t>
            </a:r>
          </a:p>
          <a:p>
            <a:pPr lvl="1"/>
            <a:r>
              <a:rPr lang="en-US" sz="3200" dirty="0" smtClean="0">
                <a:solidFill>
                  <a:schemeClr val="tx2"/>
                </a:solidFill>
                <a:latin typeface="Perpetua" panose="02020502060401020303" pitchFamily="18" charset="0"/>
              </a:rPr>
              <a:t>Recruitment and retention scholarships</a:t>
            </a:r>
          </a:p>
          <a:p>
            <a:pPr lvl="1"/>
            <a:endParaRPr lang="en-US" sz="3200" dirty="0" smtClean="0">
              <a:solidFill>
                <a:schemeClr val="tx2"/>
              </a:solidFill>
              <a:latin typeface="Perpetua" panose="02020502060401020303" pitchFamily="18" charset="0"/>
            </a:endParaRPr>
          </a:p>
          <a:p>
            <a:pPr lvl="1"/>
            <a:endParaRPr lang="en-US" sz="3200" dirty="0">
              <a:solidFill>
                <a:schemeClr val="tx2"/>
              </a:solidFill>
              <a:latin typeface="Perpetua" panose="02020502060401020303" pitchFamily="18" charset="0"/>
            </a:endParaRPr>
          </a:p>
        </p:txBody>
      </p:sp>
    </p:spTree>
    <p:extLst>
      <p:ext uri="{BB962C8B-B14F-4D97-AF65-F5344CB8AC3E}">
        <p14:creationId xmlns:p14="http://schemas.microsoft.com/office/powerpoint/2010/main" val="28275243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FY20 </a:t>
            </a:r>
            <a:r>
              <a:rPr lang="en-US" dirty="0">
                <a:latin typeface="Perpetua Titling MT" panose="02020502060505020804" pitchFamily="18" charset="0"/>
              </a:rPr>
              <a:t>Planning</a:t>
            </a:r>
            <a:endParaRPr lang="en-US" dirty="0"/>
          </a:p>
        </p:txBody>
      </p:sp>
      <p:sp>
        <p:nvSpPr>
          <p:cNvPr id="4" name="Content Placeholder 3"/>
          <p:cNvSpPr>
            <a:spLocks noGrp="1"/>
          </p:cNvSpPr>
          <p:nvPr>
            <p:ph idx="1"/>
          </p:nvPr>
        </p:nvSpPr>
        <p:spPr>
          <a:xfrm>
            <a:off x="1066800" y="1752600"/>
            <a:ext cx="7772400" cy="4495800"/>
          </a:xfrm>
        </p:spPr>
        <p:txBody>
          <a:bodyPr/>
          <a:lstStyle/>
          <a:p>
            <a:r>
              <a:rPr lang="en-US" sz="3600" dirty="0" smtClean="0">
                <a:solidFill>
                  <a:schemeClr val="tx2"/>
                </a:solidFill>
                <a:latin typeface="Perpetua" panose="02020502060401020303" pitchFamily="18" charset="0"/>
              </a:rPr>
              <a:t>Provost Enhancements ($358,000)</a:t>
            </a:r>
          </a:p>
          <a:p>
            <a:pPr lvl="1"/>
            <a:r>
              <a:rPr lang="en-US" sz="3200" dirty="0" smtClean="0">
                <a:solidFill>
                  <a:schemeClr val="tx2"/>
                </a:solidFill>
                <a:latin typeface="Perpetua" panose="02020502060401020303" pitchFamily="18" charset="0"/>
              </a:rPr>
              <a:t>Facilities</a:t>
            </a:r>
          </a:p>
          <a:p>
            <a:pPr lvl="2"/>
            <a:r>
              <a:rPr lang="en-US" sz="2800" dirty="0" smtClean="0">
                <a:solidFill>
                  <a:schemeClr val="tx2"/>
                </a:solidFill>
                <a:latin typeface="Perpetua" panose="02020502060401020303" pitchFamily="18" charset="0"/>
              </a:rPr>
              <a:t>IED studio renovation</a:t>
            </a:r>
          </a:p>
          <a:p>
            <a:pPr lvl="2"/>
            <a:r>
              <a:rPr lang="en-US" sz="2800" dirty="0" smtClean="0">
                <a:solidFill>
                  <a:schemeClr val="tx2"/>
                </a:solidFill>
                <a:latin typeface="Perpetua" panose="02020502060401020303" pitchFamily="18" charset="0"/>
              </a:rPr>
              <a:t>Ag engineering technology lab HVAC</a:t>
            </a:r>
            <a:endParaRPr lang="en-US" sz="2800" dirty="0">
              <a:solidFill>
                <a:schemeClr val="tx2"/>
              </a:solidFill>
              <a:latin typeface="Perpetua" panose="02020502060401020303" pitchFamily="18" charset="0"/>
            </a:endParaRPr>
          </a:p>
        </p:txBody>
      </p:sp>
    </p:spTree>
    <p:extLst>
      <p:ext uri="{BB962C8B-B14F-4D97-AF65-F5344CB8AC3E}">
        <p14:creationId xmlns:p14="http://schemas.microsoft.com/office/powerpoint/2010/main" val="1877429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FY20 </a:t>
            </a:r>
            <a:r>
              <a:rPr lang="en-US" dirty="0">
                <a:latin typeface="Perpetua Titling MT" panose="02020502060505020804" pitchFamily="18" charset="0"/>
              </a:rPr>
              <a:t>Planning</a:t>
            </a:r>
            <a:endParaRPr lang="en-US" dirty="0"/>
          </a:p>
        </p:txBody>
      </p:sp>
      <p:sp>
        <p:nvSpPr>
          <p:cNvPr id="4" name="Content Placeholder 3"/>
          <p:cNvSpPr>
            <a:spLocks noGrp="1"/>
          </p:cNvSpPr>
          <p:nvPr>
            <p:ph idx="1"/>
          </p:nvPr>
        </p:nvSpPr>
        <p:spPr>
          <a:xfrm>
            <a:off x="685800" y="1541804"/>
            <a:ext cx="8153400" cy="744196"/>
          </a:xfrm>
        </p:spPr>
        <p:txBody>
          <a:bodyPr/>
          <a:lstStyle/>
          <a:p>
            <a:r>
              <a:rPr lang="en-US" sz="3600" dirty="0" smtClean="0">
                <a:solidFill>
                  <a:schemeClr val="tx2"/>
                </a:solidFill>
                <a:latin typeface="Perpetua" panose="02020502060401020303" pitchFamily="18" charset="0"/>
              </a:rPr>
              <a:t>Personnel Requests (1 non-reappointment)</a:t>
            </a:r>
          </a:p>
        </p:txBody>
      </p:sp>
      <p:sp>
        <p:nvSpPr>
          <p:cNvPr id="2" name="TextBox 1"/>
          <p:cNvSpPr txBox="1"/>
          <p:nvPr/>
        </p:nvSpPr>
        <p:spPr>
          <a:xfrm>
            <a:off x="685800" y="2133600"/>
            <a:ext cx="3714478" cy="4204228"/>
          </a:xfrm>
          <a:prstGeom prst="rect">
            <a:avLst/>
          </a:prstGeom>
          <a:noFill/>
        </p:spPr>
        <p:txBody>
          <a:bodyPr wrap="none" rtlCol="0">
            <a:spAutoFit/>
          </a:bodyPr>
          <a:lstStyle/>
          <a:p>
            <a:pPr marL="742950" lvl="1" indent="-285750" eaLnBrk="1" hangingPunct="1">
              <a:spcBef>
                <a:spcPct val="20000"/>
              </a:spcBef>
              <a:buFontTx/>
              <a:buChar char="–"/>
            </a:pPr>
            <a:r>
              <a:rPr lang="en-US" sz="3200" kern="0" dirty="0">
                <a:solidFill>
                  <a:srgbClr val="FFFFFF"/>
                </a:solidFill>
                <a:latin typeface="Perpetua" panose="02020502060401020303" pitchFamily="18" charset="0"/>
                <a:ea typeface="ＭＳ Ｐゴシック"/>
              </a:rPr>
              <a:t>9</a:t>
            </a:r>
            <a:r>
              <a:rPr lang="en-US" sz="3200" kern="0" dirty="0" smtClean="0">
                <a:solidFill>
                  <a:srgbClr val="FFFFFF"/>
                </a:solidFill>
                <a:latin typeface="Perpetua" panose="02020502060401020303" pitchFamily="18" charset="0"/>
                <a:ea typeface="ＭＳ Ｐゴシック"/>
              </a:rPr>
              <a:t> </a:t>
            </a:r>
            <a:r>
              <a:rPr lang="en-US" sz="3200" kern="0" dirty="0">
                <a:solidFill>
                  <a:srgbClr val="FFFFFF"/>
                </a:solidFill>
                <a:latin typeface="Perpetua" panose="02020502060401020303" pitchFamily="18" charset="0"/>
                <a:ea typeface="ＭＳ Ｐゴシック"/>
              </a:rPr>
              <a:t>new TT requests</a:t>
            </a:r>
          </a:p>
          <a:p>
            <a:pPr marL="1143000" lvl="2" indent="-228600" eaLnBrk="1" hangingPunct="1">
              <a:spcBef>
                <a:spcPct val="20000"/>
              </a:spcBef>
              <a:buFontTx/>
              <a:buChar char="•"/>
            </a:pPr>
            <a:r>
              <a:rPr lang="en-US" sz="2800" kern="0" dirty="0">
                <a:solidFill>
                  <a:srgbClr val="FFFFFF"/>
                </a:solidFill>
                <a:latin typeface="Perpetua" panose="02020502060401020303" pitchFamily="18" charset="0"/>
                <a:ea typeface="ＭＳ Ｐゴシック"/>
              </a:rPr>
              <a:t>AGR </a:t>
            </a:r>
            <a:r>
              <a:rPr lang="en-US" sz="2800" kern="0" dirty="0" smtClean="0">
                <a:solidFill>
                  <a:srgbClr val="FFFFFF"/>
                </a:solidFill>
                <a:latin typeface="Perpetua" panose="02020502060401020303" pitchFamily="18" charset="0"/>
                <a:ea typeface="ＭＳ Ｐゴシック"/>
              </a:rPr>
              <a:t>(1)</a:t>
            </a:r>
          </a:p>
          <a:p>
            <a:pPr marL="1143000" lvl="2" indent="-228600" eaLnBrk="1" hangingPunct="1">
              <a:spcBef>
                <a:spcPct val="20000"/>
              </a:spcBef>
              <a:buFontTx/>
              <a:buChar char="•"/>
            </a:pPr>
            <a:r>
              <a:rPr lang="en-US" sz="2800" kern="0" dirty="0" smtClean="0">
                <a:solidFill>
                  <a:srgbClr val="FFFFFF"/>
                </a:solidFill>
                <a:latin typeface="Perpetua" panose="02020502060401020303" pitchFamily="18" charset="0"/>
                <a:ea typeface="ＭＳ Ｐゴシック"/>
              </a:rPr>
              <a:t>CJS (0)</a:t>
            </a:r>
            <a:endParaRPr lang="en-US" sz="2800" kern="0" dirty="0">
              <a:solidFill>
                <a:srgbClr val="FFFFFF"/>
              </a:solidFill>
              <a:latin typeface="Perpetua" panose="02020502060401020303" pitchFamily="18" charset="0"/>
              <a:ea typeface="ＭＳ Ｐゴシック"/>
            </a:endParaRPr>
          </a:p>
          <a:p>
            <a:pPr marL="1143000" lvl="2" indent="-228600" eaLnBrk="1" hangingPunct="1">
              <a:spcBef>
                <a:spcPct val="20000"/>
              </a:spcBef>
              <a:buFontTx/>
              <a:buChar char="•"/>
            </a:pPr>
            <a:r>
              <a:rPr lang="en-US" sz="2800" kern="0" dirty="0" smtClean="0">
                <a:solidFill>
                  <a:srgbClr val="FFFFFF"/>
                </a:solidFill>
                <a:latin typeface="Perpetua" panose="02020502060401020303" pitchFamily="18" charset="0"/>
                <a:ea typeface="ＭＳ Ｐゴシック"/>
              </a:rPr>
              <a:t>FCS </a:t>
            </a:r>
            <a:r>
              <a:rPr lang="en-US" sz="2800" kern="0" dirty="0">
                <a:solidFill>
                  <a:srgbClr val="FFFFFF"/>
                </a:solidFill>
                <a:latin typeface="Perpetua" panose="02020502060401020303" pitchFamily="18" charset="0"/>
                <a:ea typeface="ＭＳ Ｐゴシック"/>
              </a:rPr>
              <a:t>(1)</a:t>
            </a:r>
          </a:p>
          <a:p>
            <a:pPr marL="1143000" lvl="2" indent="-228600" eaLnBrk="1" hangingPunct="1">
              <a:spcBef>
                <a:spcPct val="20000"/>
              </a:spcBef>
              <a:buFontTx/>
              <a:buChar char="•"/>
            </a:pPr>
            <a:r>
              <a:rPr lang="en-US" sz="2800" kern="0" dirty="0">
                <a:solidFill>
                  <a:srgbClr val="FFFFFF"/>
                </a:solidFill>
                <a:latin typeface="Perpetua" panose="02020502060401020303" pitchFamily="18" charset="0"/>
                <a:ea typeface="ＭＳ Ｐゴシック"/>
              </a:rPr>
              <a:t>HSC </a:t>
            </a:r>
            <a:r>
              <a:rPr lang="en-US" sz="2800" kern="0" dirty="0" smtClean="0">
                <a:solidFill>
                  <a:srgbClr val="FFFFFF"/>
                </a:solidFill>
                <a:latin typeface="Perpetua" panose="02020502060401020303" pitchFamily="18" charset="0"/>
                <a:ea typeface="ＭＳ Ｐゴシック"/>
              </a:rPr>
              <a:t>(1)</a:t>
            </a:r>
            <a:endParaRPr lang="en-US" sz="2800" kern="0" dirty="0">
              <a:solidFill>
                <a:srgbClr val="FFFFFF"/>
              </a:solidFill>
              <a:latin typeface="Perpetua" panose="02020502060401020303" pitchFamily="18" charset="0"/>
              <a:ea typeface="ＭＳ Ｐゴシック"/>
            </a:endParaRPr>
          </a:p>
          <a:p>
            <a:pPr marL="1143000" lvl="2" indent="-228600" eaLnBrk="1" hangingPunct="1">
              <a:spcBef>
                <a:spcPct val="20000"/>
              </a:spcBef>
              <a:buFontTx/>
              <a:buChar char="•"/>
            </a:pPr>
            <a:r>
              <a:rPr lang="en-US" sz="2800" kern="0" dirty="0">
                <a:solidFill>
                  <a:srgbClr val="FFFFFF"/>
                </a:solidFill>
                <a:latin typeface="Perpetua" panose="02020502060401020303" pitchFamily="18" charset="0"/>
                <a:ea typeface="ＭＳ Ｐゴシック"/>
              </a:rPr>
              <a:t>IT </a:t>
            </a:r>
            <a:r>
              <a:rPr lang="en-US" sz="2800" kern="0" dirty="0" smtClean="0">
                <a:solidFill>
                  <a:srgbClr val="FFFFFF"/>
                </a:solidFill>
                <a:latin typeface="Perpetua" panose="02020502060401020303" pitchFamily="18" charset="0"/>
                <a:ea typeface="ＭＳ Ｐゴシック"/>
              </a:rPr>
              <a:t>(2)</a:t>
            </a:r>
            <a:endParaRPr lang="en-US" sz="2800" kern="0" dirty="0">
              <a:solidFill>
                <a:srgbClr val="FFFFFF"/>
              </a:solidFill>
              <a:latin typeface="Perpetua" panose="02020502060401020303" pitchFamily="18" charset="0"/>
              <a:ea typeface="ＭＳ Ｐゴシック"/>
            </a:endParaRPr>
          </a:p>
          <a:p>
            <a:pPr marL="1143000" lvl="2" indent="-228600" eaLnBrk="1" hangingPunct="1">
              <a:spcBef>
                <a:spcPct val="20000"/>
              </a:spcBef>
              <a:buFontTx/>
              <a:buChar char="•"/>
            </a:pPr>
            <a:r>
              <a:rPr lang="en-US" sz="2800" kern="0" dirty="0">
                <a:solidFill>
                  <a:srgbClr val="FFFFFF"/>
                </a:solidFill>
                <a:latin typeface="Perpetua" panose="02020502060401020303" pitchFamily="18" charset="0"/>
                <a:ea typeface="ＭＳ Ｐゴシック"/>
              </a:rPr>
              <a:t>KNR </a:t>
            </a:r>
            <a:r>
              <a:rPr lang="en-US" sz="2800" kern="0" dirty="0" smtClean="0">
                <a:solidFill>
                  <a:srgbClr val="FFFFFF"/>
                </a:solidFill>
                <a:latin typeface="Perpetua" panose="02020502060401020303" pitchFamily="18" charset="0"/>
                <a:ea typeface="ＭＳ Ｐゴシック"/>
              </a:rPr>
              <a:t>(3)</a:t>
            </a:r>
            <a:endParaRPr lang="en-US" sz="2800" kern="0" dirty="0">
              <a:solidFill>
                <a:srgbClr val="FFFFFF"/>
              </a:solidFill>
              <a:latin typeface="Perpetua" panose="02020502060401020303" pitchFamily="18" charset="0"/>
              <a:ea typeface="ＭＳ Ｐゴシック"/>
            </a:endParaRPr>
          </a:p>
          <a:p>
            <a:pPr marL="1143000" lvl="2" indent="-228600" eaLnBrk="1" hangingPunct="1">
              <a:spcBef>
                <a:spcPct val="20000"/>
              </a:spcBef>
              <a:buFontTx/>
              <a:buChar char="•"/>
            </a:pPr>
            <a:r>
              <a:rPr lang="en-US" sz="2800" kern="0" dirty="0">
                <a:solidFill>
                  <a:srgbClr val="FFFFFF"/>
                </a:solidFill>
                <a:latin typeface="Perpetua" panose="02020502060401020303" pitchFamily="18" charset="0"/>
                <a:ea typeface="ＭＳ Ｐゴシック"/>
              </a:rPr>
              <a:t>TEC </a:t>
            </a:r>
            <a:r>
              <a:rPr lang="en-US" sz="2800" kern="0" dirty="0" smtClean="0">
                <a:solidFill>
                  <a:srgbClr val="FFFFFF"/>
                </a:solidFill>
                <a:latin typeface="Perpetua" panose="02020502060401020303" pitchFamily="18" charset="0"/>
                <a:ea typeface="ＭＳ Ｐゴシック"/>
              </a:rPr>
              <a:t>(1)</a:t>
            </a:r>
            <a:endParaRPr lang="en-US" sz="2800" kern="0" dirty="0">
              <a:solidFill>
                <a:srgbClr val="FFFFFF"/>
              </a:solidFill>
              <a:latin typeface="Perpetua" panose="02020502060401020303" pitchFamily="18" charset="0"/>
              <a:ea typeface="ＭＳ Ｐゴシック"/>
            </a:endParaRPr>
          </a:p>
        </p:txBody>
      </p:sp>
      <p:sp>
        <p:nvSpPr>
          <p:cNvPr id="10" name="TextBox 9"/>
          <p:cNvSpPr txBox="1"/>
          <p:nvPr/>
        </p:nvSpPr>
        <p:spPr>
          <a:xfrm>
            <a:off x="4191000" y="2141689"/>
            <a:ext cx="3988592" cy="4204228"/>
          </a:xfrm>
          <a:prstGeom prst="rect">
            <a:avLst/>
          </a:prstGeom>
          <a:noFill/>
        </p:spPr>
        <p:txBody>
          <a:bodyPr wrap="none" rtlCol="0">
            <a:spAutoFit/>
          </a:bodyPr>
          <a:lstStyle/>
          <a:p>
            <a:pPr marL="742950" lvl="1" indent="-285750" eaLnBrk="1" hangingPunct="1">
              <a:spcBef>
                <a:spcPct val="20000"/>
              </a:spcBef>
              <a:buFontTx/>
              <a:buChar char="–"/>
            </a:pPr>
            <a:r>
              <a:rPr lang="en-US" sz="3200" kern="0" dirty="0" smtClean="0">
                <a:solidFill>
                  <a:srgbClr val="FFFFFF"/>
                </a:solidFill>
                <a:latin typeface="Perpetua" panose="02020502060401020303" pitchFamily="18" charset="0"/>
                <a:ea typeface="ＭＳ Ｐゴシック"/>
              </a:rPr>
              <a:t>4 </a:t>
            </a:r>
            <a:r>
              <a:rPr lang="en-US" sz="3200" kern="0" dirty="0">
                <a:solidFill>
                  <a:srgbClr val="FFFFFF"/>
                </a:solidFill>
                <a:latin typeface="Perpetua" panose="02020502060401020303" pitchFamily="18" charset="0"/>
                <a:ea typeface="ＭＳ Ｐゴシック"/>
              </a:rPr>
              <a:t>new </a:t>
            </a:r>
            <a:r>
              <a:rPr lang="en-US" sz="3200" kern="0" dirty="0" smtClean="0">
                <a:solidFill>
                  <a:srgbClr val="FFFFFF"/>
                </a:solidFill>
                <a:latin typeface="Perpetua" panose="02020502060401020303" pitchFamily="18" charset="0"/>
                <a:ea typeface="ＭＳ Ｐゴシック"/>
              </a:rPr>
              <a:t>NTT </a:t>
            </a:r>
            <a:r>
              <a:rPr lang="en-US" sz="3200" kern="0" dirty="0">
                <a:solidFill>
                  <a:srgbClr val="FFFFFF"/>
                </a:solidFill>
                <a:latin typeface="Perpetua" panose="02020502060401020303" pitchFamily="18" charset="0"/>
                <a:ea typeface="ＭＳ Ｐゴシック"/>
              </a:rPr>
              <a:t>requests</a:t>
            </a:r>
          </a:p>
          <a:p>
            <a:pPr marL="1143000" lvl="2" indent="-228600" eaLnBrk="1" hangingPunct="1">
              <a:spcBef>
                <a:spcPct val="20000"/>
              </a:spcBef>
              <a:buFontTx/>
              <a:buChar char="•"/>
            </a:pPr>
            <a:r>
              <a:rPr lang="en-US" sz="2800" kern="0" dirty="0">
                <a:solidFill>
                  <a:srgbClr val="FFFFFF"/>
                </a:solidFill>
                <a:latin typeface="Perpetua" panose="02020502060401020303" pitchFamily="18" charset="0"/>
                <a:ea typeface="ＭＳ Ｐゴシック"/>
              </a:rPr>
              <a:t>AGR </a:t>
            </a:r>
            <a:r>
              <a:rPr lang="en-US" sz="2800" kern="0" dirty="0" smtClean="0">
                <a:solidFill>
                  <a:srgbClr val="FFFFFF"/>
                </a:solidFill>
                <a:latin typeface="Perpetua" panose="02020502060401020303" pitchFamily="18" charset="0"/>
                <a:ea typeface="ＭＳ Ｐゴシック"/>
              </a:rPr>
              <a:t>(1)</a:t>
            </a:r>
          </a:p>
          <a:p>
            <a:pPr marL="1143000" lvl="2" indent="-228600" eaLnBrk="1" hangingPunct="1">
              <a:spcBef>
                <a:spcPct val="20000"/>
              </a:spcBef>
              <a:buFontTx/>
              <a:buChar char="•"/>
            </a:pPr>
            <a:r>
              <a:rPr lang="en-US" sz="2800" kern="0" dirty="0" smtClean="0">
                <a:solidFill>
                  <a:srgbClr val="FFFFFF"/>
                </a:solidFill>
                <a:latin typeface="Perpetua" panose="02020502060401020303" pitchFamily="18" charset="0"/>
                <a:ea typeface="ＭＳ Ｐゴシック"/>
              </a:rPr>
              <a:t>CJS (0)</a:t>
            </a:r>
            <a:endParaRPr lang="en-US" sz="2800" kern="0" dirty="0">
              <a:solidFill>
                <a:srgbClr val="FFFFFF"/>
              </a:solidFill>
              <a:latin typeface="Perpetua" panose="02020502060401020303" pitchFamily="18" charset="0"/>
              <a:ea typeface="ＭＳ Ｐゴシック"/>
            </a:endParaRPr>
          </a:p>
          <a:p>
            <a:pPr marL="1143000" lvl="2" indent="-228600" eaLnBrk="1" hangingPunct="1">
              <a:spcBef>
                <a:spcPct val="20000"/>
              </a:spcBef>
              <a:buFontTx/>
              <a:buChar char="•"/>
            </a:pPr>
            <a:r>
              <a:rPr lang="en-US" sz="2800" kern="0" dirty="0" smtClean="0">
                <a:solidFill>
                  <a:srgbClr val="FFFFFF"/>
                </a:solidFill>
                <a:latin typeface="Perpetua" panose="02020502060401020303" pitchFamily="18" charset="0"/>
                <a:ea typeface="ＭＳ Ｐゴシック"/>
              </a:rPr>
              <a:t>FCS </a:t>
            </a:r>
            <a:r>
              <a:rPr lang="en-US" sz="2800" kern="0" dirty="0">
                <a:solidFill>
                  <a:srgbClr val="FFFFFF"/>
                </a:solidFill>
                <a:latin typeface="Perpetua" panose="02020502060401020303" pitchFamily="18" charset="0"/>
                <a:ea typeface="ＭＳ Ｐゴシック"/>
              </a:rPr>
              <a:t>(1)</a:t>
            </a:r>
          </a:p>
          <a:p>
            <a:pPr marL="1143000" lvl="2" indent="-228600" eaLnBrk="1" hangingPunct="1">
              <a:spcBef>
                <a:spcPct val="20000"/>
              </a:spcBef>
              <a:buFontTx/>
              <a:buChar char="•"/>
            </a:pPr>
            <a:r>
              <a:rPr lang="en-US" sz="2800" kern="0" dirty="0">
                <a:solidFill>
                  <a:srgbClr val="FFFFFF"/>
                </a:solidFill>
                <a:latin typeface="Perpetua" panose="02020502060401020303" pitchFamily="18" charset="0"/>
                <a:ea typeface="ＭＳ Ｐゴシック"/>
              </a:rPr>
              <a:t>HSC </a:t>
            </a:r>
            <a:r>
              <a:rPr lang="en-US" sz="2800" kern="0" dirty="0" smtClean="0">
                <a:solidFill>
                  <a:srgbClr val="FFFFFF"/>
                </a:solidFill>
                <a:latin typeface="Perpetua" panose="02020502060401020303" pitchFamily="18" charset="0"/>
                <a:ea typeface="ＭＳ Ｐゴシック"/>
              </a:rPr>
              <a:t>(1)</a:t>
            </a:r>
            <a:endParaRPr lang="en-US" sz="2800" kern="0" dirty="0">
              <a:solidFill>
                <a:srgbClr val="FFFFFF"/>
              </a:solidFill>
              <a:latin typeface="Perpetua" panose="02020502060401020303" pitchFamily="18" charset="0"/>
              <a:ea typeface="ＭＳ Ｐゴシック"/>
            </a:endParaRPr>
          </a:p>
          <a:p>
            <a:pPr marL="1143000" lvl="2" indent="-228600" eaLnBrk="1" hangingPunct="1">
              <a:spcBef>
                <a:spcPct val="20000"/>
              </a:spcBef>
              <a:buFontTx/>
              <a:buChar char="•"/>
            </a:pPr>
            <a:r>
              <a:rPr lang="en-US" sz="2800" kern="0" dirty="0">
                <a:solidFill>
                  <a:srgbClr val="FFFFFF"/>
                </a:solidFill>
                <a:latin typeface="Perpetua" panose="02020502060401020303" pitchFamily="18" charset="0"/>
                <a:ea typeface="ＭＳ Ｐゴシック"/>
              </a:rPr>
              <a:t>IT </a:t>
            </a:r>
            <a:r>
              <a:rPr lang="en-US" sz="2800" kern="0" dirty="0" smtClean="0">
                <a:solidFill>
                  <a:srgbClr val="FFFFFF"/>
                </a:solidFill>
                <a:latin typeface="Perpetua" panose="02020502060401020303" pitchFamily="18" charset="0"/>
                <a:ea typeface="ＭＳ Ｐゴシック"/>
              </a:rPr>
              <a:t>(0)</a:t>
            </a:r>
            <a:endParaRPr lang="en-US" sz="2800" kern="0" dirty="0">
              <a:solidFill>
                <a:srgbClr val="FFFFFF"/>
              </a:solidFill>
              <a:latin typeface="Perpetua" panose="02020502060401020303" pitchFamily="18" charset="0"/>
              <a:ea typeface="ＭＳ Ｐゴシック"/>
            </a:endParaRPr>
          </a:p>
          <a:p>
            <a:pPr marL="1143000" lvl="2" indent="-228600" eaLnBrk="1" hangingPunct="1">
              <a:spcBef>
                <a:spcPct val="20000"/>
              </a:spcBef>
              <a:buFontTx/>
              <a:buChar char="•"/>
            </a:pPr>
            <a:r>
              <a:rPr lang="en-US" sz="2800" kern="0" dirty="0">
                <a:solidFill>
                  <a:srgbClr val="FFFFFF"/>
                </a:solidFill>
                <a:latin typeface="Perpetua" panose="02020502060401020303" pitchFamily="18" charset="0"/>
                <a:ea typeface="ＭＳ Ｐゴシック"/>
              </a:rPr>
              <a:t>KNR </a:t>
            </a:r>
            <a:r>
              <a:rPr lang="en-US" sz="2800" kern="0" dirty="0" smtClean="0">
                <a:solidFill>
                  <a:srgbClr val="FFFFFF"/>
                </a:solidFill>
                <a:latin typeface="Perpetua" panose="02020502060401020303" pitchFamily="18" charset="0"/>
                <a:ea typeface="ＭＳ Ｐゴシック"/>
              </a:rPr>
              <a:t>(0)</a:t>
            </a:r>
            <a:endParaRPr lang="en-US" sz="2800" kern="0" dirty="0">
              <a:solidFill>
                <a:srgbClr val="FFFFFF"/>
              </a:solidFill>
              <a:latin typeface="Perpetua" panose="02020502060401020303" pitchFamily="18" charset="0"/>
              <a:ea typeface="ＭＳ Ｐゴシック"/>
            </a:endParaRPr>
          </a:p>
          <a:p>
            <a:pPr marL="1143000" lvl="2" indent="-228600" eaLnBrk="1" hangingPunct="1">
              <a:spcBef>
                <a:spcPct val="20000"/>
              </a:spcBef>
              <a:buFontTx/>
              <a:buChar char="•"/>
            </a:pPr>
            <a:r>
              <a:rPr lang="en-US" sz="2800" kern="0" dirty="0">
                <a:solidFill>
                  <a:srgbClr val="FFFFFF"/>
                </a:solidFill>
                <a:latin typeface="Perpetua" panose="02020502060401020303" pitchFamily="18" charset="0"/>
                <a:ea typeface="ＭＳ Ｐゴシック"/>
              </a:rPr>
              <a:t>TEC </a:t>
            </a:r>
            <a:r>
              <a:rPr lang="en-US" sz="2800" kern="0" dirty="0" smtClean="0">
                <a:solidFill>
                  <a:srgbClr val="FFFFFF"/>
                </a:solidFill>
                <a:latin typeface="Perpetua" panose="02020502060401020303" pitchFamily="18" charset="0"/>
                <a:ea typeface="ＭＳ Ｐゴシック"/>
              </a:rPr>
              <a:t>(1)</a:t>
            </a:r>
            <a:endParaRPr lang="en-US" sz="2800" kern="0" dirty="0">
              <a:solidFill>
                <a:srgbClr val="FFFFFF"/>
              </a:solidFill>
              <a:latin typeface="Perpetua" panose="02020502060401020303" pitchFamily="18" charset="0"/>
              <a:ea typeface="ＭＳ Ｐゴシック"/>
            </a:endParaRPr>
          </a:p>
        </p:txBody>
      </p:sp>
    </p:spTree>
    <p:extLst>
      <p:ext uri="{BB962C8B-B14F-4D97-AF65-F5344CB8AC3E}">
        <p14:creationId xmlns:p14="http://schemas.microsoft.com/office/powerpoint/2010/main" val="12737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t/>
            </a:r>
            <a:br>
              <a:rPr lang="en-US" dirty="0" smtClean="0"/>
            </a:br>
            <a:r>
              <a:rPr lang="en-US" dirty="0" smtClean="0">
                <a:latin typeface="Perpetua Titling MT" panose="02020502060505020804" pitchFamily="18" charset="0"/>
              </a:rPr>
              <a:t>college team</a:t>
            </a:r>
            <a:r>
              <a:rPr lang="en-US" dirty="0"/>
              <a:t/>
            </a:r>
            <a:br>
              <a:rPr lang="en-US" dirty="0"/>
            </a:br>
            <a:endParaRPr lang="en-US" dirty="0"/>
          </a:p>
        </p:txBody>
      </p:sp>
      <p:sp>
        <p:nvSpPr>
          <p:cNvPr id="4" name="Content Placeholder 3"/>
          <p:cNvSpPr>
            <a:spLocks noGrp="1"/>
          </p:cNvSpPr>
          <p:nvPr>
            <p:ph idx="1"/>
          </p:nvPr>
        </p:nvSpPr>
        <p:spPr>
          <a:xfrm>
            <a:off x="2362200" y="1524000"/>
            <a:ext cx="6096000" cy="4495800"/>
          </a:xfrm>
        </p:spPr>
        <p:txBody>
          <a:bodyPr/>
          <a:lstStyle/>
          <a:p>
            <a:pPr marL="0" indent="0">
              <a:buNone/>
            </a:pPr>
            <a:r>
              <a:rPr lang="en-US" sz="2800" dirty="0" smtClean="0">
                <a:solidFill>
                  <a:schemeClr val="tx2"/>
                </a:solidFill>
                <a:latin typeface="Perpetua" panose="02020502060401020303" pitchFamily="18" charset="0"/>
              </a:rPr>
              <a:t>Rob </a:t>
            </a:r>
            <a:r>
              <a:rPr lang="en-US" sz="2800" dirty="0" err="1" smtClean="0">
                <a:solidFill>
                  <a:schemeClr val="tx2"/>
                </a:solidFill>
                <a:latin typeface="Perpetua" panose="02020502060401020303" pitchFamily="18" charset="0"/>
              </a:rPr>
              <a:t>Rhykerd</a:t>
            </a:r>
            <a:r>
              <a:rPr lang="en-US" sz="2800" dirty="0" smtClean="0">
                <a:solidFill>
                  <a:schemeClr val="tx2"/>
                </a:solidFill>
                <a:latin typeface="Perpetua" panose="02020502060401020303" pitchFamily="18" charset="0"/>
              </a:rPr>
              <a:t> – Chair of AGR</a:t>
            </a:r>
          </a:p>
          <a:p>
            <a:pPr marL="0" indent="0">
              <a:buNone/>
            </a:pPr>
            <a:r>
              <a:rPr lang="en-US" sz="2800" dirty="0" smtClean="0">
                <a:solidFill>
                  <a:schemeClr val="tx2"/>
                </a:solidFill>
                <a:latin typeface="Perpetua" panose="02020502060401020303" pitchFamily="18" charset="0"/>
              </a:rPr>
              <a:t>Brent Teasdale – Chair of CJS</a:t>
            </a:r>
          </a:p>
          <a:p>
            <a:pPr marL="0" indent="0">
              <a:buNone/>
            </a:pPr>
            <a:r>
              <a:rPr lang="en-US" sz="2800" dirty="0" smtClean="0">
                <a:solidFill>
                  <a:schemeClr val="tx2"/>
                </a:solidFill>
                <a:latin typeface="Perpetua" panose="02020502060401020303" pitchFamily="18" charset="0"/>
              </a:rPr>
              <a:t>Jeff Clark – Interim Chair of FCS</a:t>
            </a:r>
          </a:p>
          <a:p>
            <a:pPr marL="0" indent="0">
              <a:buNone/>
            </a:pPr>
            <a:r>
              <a:rPr lang="en-US" sz="2800" dirty="0" smtClean="0">
                <a:solidFill>
                  <a:schemeClr val="tx2"/>
                </a:solidFill>
                <a:latin typeface="Perpetua" panose="02020502060401020303" pitchFamily="18" charset="0"/>
              </a:rPr>
              <a:t>Chris Grieshaber – Chair of HSC</a:t>
            </a:r>
          </a:p>
          <a:p>
            <a:pPr marL="0" indent="0">
              <a:buNone/>
            </a:pPr>
            <a:r>
              <a:rPr lang="en-US" sz="2800" dirty="0" smtClean="0">
                <a:solidFill>
                  <a:schemeClr val="tx2"/>
                </a:solidFill>
                <a:latin typeface="Perpetua" panose="02020502060401020303" pitchFamily="18" charset="0"/>
              </a:rPr>
              <a:t>Mary Elaine Califf – Director of IT</a:t>
            </a:r>
          </a:p>
          <a:p>
            <a:pPr marL="0" indent="0">
              <a:buNone/>
            </a:pPr>
            <a:r>
              <a:rPr lang="en-US" sz="2800" dirty="0" smtClean="0">
                <a:solidFill>
                  <a:schemeClr val="tx2"/>
                </a:solidFill>
                <a:latin typeface="Perpetua" panose="02020502060401020303" pitchFamily="18" charset="0"/>
              </a:rPr>
              <a:t>Dan Elkins – Director of KNR</a:t>
            </a:r>
          </a:p>
          <a:p>
            <a:pPr marL="0" indent="0">
              <a:buNone/>
            </a:pPr>
            <a:r>
              <a:rPr lang="en-US" sz="2800" dirty="0" smtClean="0">
                <a:solidFill>
                  <a:schemeClr val="tx2"/>
                </a:solidFill>
                <a:latin typeface="Perpetua" panose="02020502060401020303" pitchFamily="18" charset="0"/>
              </a:rPr>
              <a:t>LTC John Cross – Chair of MSC</a:t>
            </a:r>
          </a:p>
          <a:p>
            <a:pPr marL="0" indent="0">
              <a:buNone/>
            </a:pPr>
            <a:r>
              <a:rPr lang="en-US" sz="2800" dirty="0" smtClean="0">
                <a:solidFill>
                  <a:schemeClr val="tx2"/>
                </a:solidFill>
                <a:latin typeface="Perpetua" panose="02020502060401020303" pitchFamily="18" charset="0"/>
              </a:rPr>
              <a:t>Ted Branoff – Chair of TEC</a:t>
            </a:r>
          </a:p>
        </p:txBody>
      </p:sp>
    </p:spTree>
    <p:extLst>
      <p:ext uri="{BB962C8B-B14F-4D97-AF65-F5344CB8AC3E}">
        <p14:creationId xmlns:p14="http://schemas.microsoft.com/office/powerpoint/2010/main" val="19304382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FY20 </a:t>
            </a:r>
            <a:r>
              <a:rPr lang="en-US" dirty="0">
                <a:latin typeface="Perpetua Titling MT" panose="02020502060505020804" pitchFamily="18" charset="0"/>
              </a:rPr>
              <a:t>Planning</a:t>
            </a:r>
            <a:endParaRPr lang="en-US" dirty="0"/>
          </a:p>
        </p:txBody>
      </p:sp>
      <p:sp>
        <p:nvSpPr>
          <p:cNvPr id="4" name="Content Placeholder 3"/>
          <p:cNvSpPr>
            <a:spLocks noGrp="1"/>
          </p:cNvSpPr>
          <p:nvPr>
            <p:ph idx="1"/>
          </p:nvPr>
        </p:nvSpPr>
        <p:spPr>
          <a:xfrm>
            <a:off x="685800" y="1541804"/>
            <a:ext cx="8153400" cy="744196"/>
          </a:xfrm>
        </p:spPr>
        <p:txBody>
          <a:bodyPr/>
          <a:lstStyle/>
          <a:p>
            <a:r>
              <a:rPr lang="en-US" sz="3600" dirty="0" smtClean="0">
                <a:solidFill>
                  <a:schemeClr val="tx2"/>
                </a:solidFill>
                <a:latin typeface="Perpetua" panose="02020502060401020303" pitchFamily="18" charset="0"/>
              </a:rPr>
              <a:t>Ranked Faculty Search Requests</a:t>
            </a:r>
          </a:p>
        </p:txBody>
      </p:sp>
      <p:graphicFrame>
        <p:nvGraphicFramePr>
          <p:cNvPr id="5" name="Table 4"/>
          <p:cNvGraphicFramePr>
            <a:graphicFrameLocks noGrp="1"/>
          </p:cNvGraphicFramePr>
          <p:nvPr>
            <p:extLst>
              <p:ext uri="{D42A27DB-BD31-4B8C-83A1-F6EECF244321}">
                <p14:modId xmlns:p14="http://schemas.microsoft.com/office/powerpoint/2010/main" val="4292305827"/>
              </p:ext>
            </p:extLst>
          </p:nvPr>
        </p:nvGraphicFramePr>
        <p:xfrm>
          <a:off x="380999" y="1500955"/>
          <a:ext cx="8458201" cy="5151120"/>
        </p:xfrm>
        <a:graphic>
          <a:graphicData uri="http://schemas.openxmlformats.org/drawingml/2006/table">
            <a:tbl>
              <a:tblPr firstRow="1" bandRow="1">
                <a:tableStyleId>{5202B0CA-FC54-4496-8BCA-5EF66A818D29}</a:tableStyleId>
              </a:tblPr>
              <a:tblGrid>
                <a:gridCol w="1057275">
                  <a:extLst>
                    <a:ext uri="{9D8B030D-6E8A-4147-A177-3AD203B41FA5}">
                      <a16:colId xmlns:a16="http://schemas.microsoft.com/office/drawing/2014/main" val="3038513498"/>
                    </a:ext>
                  </a:extLst>
                </a:gridCol>
                <a:gridCol w="951548">
                  <a:extLst>
                    <a:ext uri="{9D8B030D-6E8A-4147-A177-3AD203B41FA5}">
                      <a16:colId xmlns:a16="http://schemas.microsoft.com/office/drawing/2014/main" val="1623396967"/>
                    </a:ext>
                  </a:extLst>
                </a:gridCol>
                <a:gridCol w="4652010">
                  <a:extLst>
                    <a:ext uri="{9D8B030D-6E8A-4147-A177-3AD203B41FA5}">
                      <a16:colId xmlns:a16="http://schemas.microsoft.com/office/drawing/2014/main" val="2753181707"/>
                    </a:ext>
                  </a:extLst>
                </a:gridCol>
                <a:gridCol w="1797368">
                  <a:extLst>
                    <a:ext uri="{9D8B030D-6E8A-4147-A177-3AD203B41FA5}">
                      <a16:colId xmlns:a16="http://schemas.microsoft.com/office/drawing/2014/main" val="2886912579"/>
                    </a:ext>
                  </a:extLst>
                </a:gridCol>
              </a:tblGrid>
              <a:tr h="370840">
                <a:tc>
                  <a:txBody>
                    <a:bodyPr/>
                    <a:lstStyle/>
                    <a:p>
                      <a:pPr algn="ctr"/>
                      <a:r>
                        <a:rPr lang="en-US" sz="2000" dirty="0" smtClean="0">
                          <a:latin typeface="Perpetua" panose="02020502060401020303" pitchFamily="18" charset="0"/>
                        </a:rPr>
                        <a:t>Rank</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2000" dirty="0" smtClean="0">
                          <a:latin typeface="Perpetua" panose="02020502060401020303" pitchFamily="18" charset="0"/>
                        </a:rPr>
                        <a:t>Unit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2000" dirty="0" smtClean="0">
                          <a:latin typeface="Perpetua" panose="02020502060401020303" pitchFamily="18" charset="0"/>
                        </a:rPr>
                        <a:t>Specialization</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2000" dirty="0" smtClean="0">
                          <a:latin typeface="Perpetua" panose="02020502060401020303" pitchFamily="18" charset="0"/>
                        </a:rPr>
                        <a:t>TT/NTT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948221615"/>
                  </a:ext>
                </a:extLst>
              </a:tr>
              <a:tr h="370840">
                <a:tc>
                  <a:txBody>
                    <a:bodyPr/>
                    <a:lstStyle/>
                    <a:p>
                      <a:r>
                        <a:rPr lang="en-US" sz="2000" dirty="0" smtClean="0">
                          <a:latin typeface="Perpetua" panose="02020502060401020303" pitchFamily="18" charset="0"/>
                        </a:rPr>
                        <a:t>1</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40000"/>
                        <a:lumOff val="60000"/>
                      </a:schemeClr>
                    </a:solidFill>
                  </a:tcPr>
                </a:tc>
                <a:tc>
                  <a:txBody>
                    <a:bodyPr/>
                    <a:lstStyle/>
                    <a:p>
                      <a:r>
                        <a:rPr lang="en-US" sz="2000" dirty="0" smtClean="0">
                          <a:latin typeface="Perpetua" panose="02020502060401020303" pitchFamily="18" charset="0"/>
                        </a:rPr>
                        <a:t>IT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40000"/>
                        <a:lumOff val="60000"/>
                      </a:schemeClr>
                    </a:solidFill>
                  </a:tcPr>
                </a:tc>
                <a:tc>
                  <a:txBody>
                    <a:bodyPr/>
                    <a:lstStyle/>
                    <a:p>
                      <a:r>
                        <a:rPr lang="en-US" sz="2000" dirty="0" smtClean="0">
                          <a:latin typeface="Perpetua" panose="02020502060401020303" pitchFamily="18" charset="0"/>
                        </a:rPr>
                        <a:t>Computer Science</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40000"/>
                        <a:lumOff val="60000"/>
                      </a:schemeClr>
                    </a:solidFill>
                  </a:tcPr>
                </a:tc>
                <a:tc>
                  <a:txBody>
                    <a:bodyPr/>
                    <a:lstStyle/>
                    <a:p>
                      <a:r>
                        <a:rPr lang="en-US" sz="2000" dirty="0" smtClean="0">
                          <a:latin typeface="Perpetua" panose="02020502060401020303" pitchFamily="18" charset="0"/>
                        </a:rPr>
                        <a:t>TT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40000"/>
                        <a:lumOff val="60000"/>
                      </a:schemeClr>
                    </a:solidFill>
                  </a:tcPr>
                </a:tc>
                <a:extLst>
                  <a:ext uri="{0D108BD9-81ED-4DB2-BD59-A6C34878D82A}">
                    <a16:rowId xmlns:a16="http://schemas.microsoft.com/office/drawing/2014/main" val="582640754"/>
                  </a:ext>
                </a:extLst>
              </a:tr>
              <a:tr h="370840">
                <a:tc>
                  <a:txBody>
                    <a:bodyPr/>
                    <a:lstStyle/>
                    <a:p>
                      <a:r>
                        <a:rPr lang="en-US" sz="2000" dirty="0" smtClean="0">
                          <a:latin typeface="Perpetua" panose="02020502060401020303" pitchFamily="18" charset="0"/>
                        </a:rPr>
                        <a:t>2</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40000"/>
                        <a:lumOff val="60000"/>
                      </a:schemeClr>
                    </a:solidFill>
                  </a:tcPr>
                </a:tc>
                <a:tc>
                  <a:txBody>
                    <a:bodyPr/>
                    <a:lstStyle/>
                    <a:p>
                      <a:r>
                        <a:rPr lang="en-US" sz="2000" dirty="0" smtClean="0">
                          <a:latin typeface="Perpetua" panose="02020502060401020303" pitchFamily="18" charset="0"/>
                        </a:rPr>
                        <a:t>KNR</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40000"/>
                        <a:lumOff val="60000"/>
                      </a:schemeClr>
                    </a:solidFill>
                  </a:tcPr>
                </a:tc>
                <a:tc>
                  <a:txBody>
                    <a:bodyPr/>
                    <a:lstStyle/>
                    <a:p>
                      <a:r>
                        <a:rPr lang="en-US" sz="2000" dirty="0" smtClean="0">
                          <a:latin typeface="Perpetua" panose="02020502060401020303" pitchFamily="18" charset="0"/>
                        </a:rPr>
                        <a:t>Exercise Science</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40000"/>
                        <a:lumOff val="60000"/>
                      </a:schemeClr>
                    </a:solidFill>
                  </a:tcPr>
                </a:tc>
                <a:tc>
                  <a:txBody>
                    <a:bodyPr/>
                    <a:lstStyle/>
                    <a:p>
                      <a:r>
                        <a:rPr lang="en-US" sz="2000" dirty="0" smtClean="0">
                          <a:latin typeface="Perpetua" panose="02020502060401020303" pitchFamily="18" charset="0"/>
                        </a:rPr>
                        <a:t>TT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40000"/>
                        <a:lumOff val="60000"/>
                      </a:schemeClr>
                    </a:solidFill>
                  </a:tcPr>
                </a:tc>
                <a:extLst>
                  <a:ext uri="{0D108BD9-81ED-4DB2-BD59-A6C34878D82A}">
                    <a16:rowId xmlns:a16="http://schemas.microsoft.com/office/drawing/2014/main" val="1184467685"/>
                  </a:ext>
                </a:extLst>
              </a:tr>
              <a:tr h="370840">
                <a:tc>
                  <a:txBody>
                    <a:bodyPr/>
                    <a:lstStyle/>
                    <a:p>
                      <a:r>
                        <a:rPr lang="en-US" sz="2000" dirty="0" smtClean="0">
                          <a:latin typeface="Perpetua" panose="02020502060401020303" pitchFamily="18" charset="0"/>
                        </a:rPr>
                        <a:t>3</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KNR</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Recreation and Park Administration</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TT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0989647"/>
                  </a:ext>
                </a:extLst>
              </a:tr>
              <a:tr h="370840">
                <a:tc>
                  <a:txBody>
                    <a:bodyPr/>
                    <a:lstStyle/>
                    <a:p>
                      <a:r>
                        <a:rPr lang="en-US" sz="2000" dirty="0" smtClean="0">
                          <a:latin typeface="Perpetua" panose="02020502060401020303" pitchFamily="18" charset="0"/>
                        </a:rPr>
                        <a:t>4</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FCS</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Food and Nutrition Management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TT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5964876"/>
                  </a:ext>
                </a:extLst>
              </a:tr>
              <a:tr h="370840">
                <a:tc>
                  <a:txBody>
                    <a:bodyPr/>
                    <a:lstStyle/>
                    <a:p>
                      <a:r>
                        <a:rPr lang="en-US" sz="2000" dirty="0" smtClean="0">
                          <a:latin typeface="Perpetua" panose="02020502060401020303" pitchFamily="18" charset="0"/>
                        </a:rPr>
                        <a:t>5</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AGR</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Agriculture</a:t>
                      </a:r>
                      <a:r>
                        <a:rPr lang="en-US" sz="2000" baseline="0" dirty="0" smtClean="0">
                          <a:latin typeface="Perpetua" panose="02020502060401020303" pitchFamily="18" charset="0"/>
                        </a:rPr>
                        <a:t> Education/ Communications</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TT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9755032"/>
                  </a:ext>
                </a:extLst>
              </a:tr>
              <a:tr h="370840">
                <a:tc>
                  <a:txBody>
                    <a:bodyPr/>
                    <a:lstStyle/>
                    <a:p>
                      <a:r>
                        <a:rPr lang="en-US" sz="2000" dirty="0" smtClean="0">
                          <a:latin typeface="Perpetua" panose="02020502060401020303" pitchFamily="18" charset="0"/>
                        </a:rPr>
                        <a:t>6</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TEC</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Construction Management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TT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8045415"/>
                  </a:ext>
                </a:extLst>
              </a:tr>
              <a:tr h="370840">
                <a:tc>
                  <a:txBody>
                    <a:bodyPr/>
                    <a:lstStyle/>
                    <a:p>
                      <a:r>
                        <a:rPr lang="en-US" sz="2000" dirty="0" smtClean="0">
                          <a:latin typeface="Perpetua" panose="02020502060401020303" pitchFamily="18" charset="0"/>
                        </a:rPr>
                        <a:t>7</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HSC</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Safety</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TT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2295075"/>
                  </a:ext>
                </a:extLst>
              </a:tr>
              <a:tr h="370840">
                <a:tc>
                  <a:txBody>
                    <a:bodyPr/>
                    <a:lstStyle/>
                    <a:p>
                      <a:r>
                        <a:rPr lang="en-US" sz="2000" dirty="0" smtClean="0">
                          <a:latin typeface="Perpetua" panose="02020502060401020303" pitchFamily="18" charset="0"/>
                        </a:rPr>
                        <a:t>8</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AGR</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Agribusiness</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NTT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1089824"/>
                  </a:ext>
                </a:extLst>
              </a:tr>
              <a:tr h="370840">
                <a:tc>
                  <a:txBody>
                    <a:bodyPr/>
                    <a:lstStyle/>
                    <a:p>
                      <a:r>
                        <a:rPr lang="en-US" sz="2000" dirty="0" smtClean="0">
                          <a:latin typeface="Perpetua" panose="02020502060401020303" pitchFamily="18" charset="0"/>
                        </a:rPr>
                        <a:t>9</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FCS</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Interior and Environmental</a:t>
                      </a:r>
                      <a:r>
                        <a:rPr lang="en-US" sz="2000" baseline="0" dirty="0" smtClean="0">
                          <a:latin typeface="Perpetua" panose="02020502060401020303" pitchFamily="18" charset="0"/>
                        </a:rPr>
                        <a:t> Design</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NTT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642048"/>
                  </a:ext>
                </a:extLst>
              </a:tr>
              <a:tr h="370840">
                <a:tc>
                  <a:txBody>
                    <a:bodyPr/>
                    <a:lstStyle/>
                    <a:p>
                      <a:r>
                        <a:rPr lang="en-US" sz="2000" dirty="0" smtClean="0">
                          <a:latin typeface="Perpetua" panose="02020502060401020303" pitchFamily="18" charset="0"/>
                        </a:rPr>
                        <a:t>10</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IT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Computer Science</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TT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5009901"/>
                  </a:ext>
                </a:extLst>
              </a:tr>
              <a:tr h="370840">
                <a:tc>
                  <a:txBody>
                    <a:bodyPr/>
                    <a:lstStyle/>
                    <a:p>
                      <a:r>
                        <a:rPr lang="en-US" sz="2000" dirty="0" smtClean="0">
                          <a:latin typeface="Perpetua" panose="02020502060401020303" pitchFamily="18" charset="0"/>
                        </a:rPr>
                        <a:t>11</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KNR</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Recreation and Park Administration</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TT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1653894"/>
                  </a:ext>
                </a:extLst>
              </a:tr>
              <a:tr h="370840">
                <a:tc>
                  <a:txBody>
                    <a:bodyPr/>
                    <a:lstStyle/>
                    <a:p>
                      <a:r>
                        <a:rPr lang="en-US" sz="2000" dirty="0" smtClean="0">
                          <a:latin typeface="Perpetua" panose="02020502060401020303" pitchFamily="18" charset="0"/>
                        </a:rPr>
                        <a:t>12</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HSC</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Health Information Management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latin typeface="Perpetua" panose="02020502060401020303" pitchFamily="18" charset="0"/>
                        </a:rPr>
                        <a:t>NTT</a:t>
                      </a:r>
                      <a:endParaRPr lang="en-US" sz="2000" dirty="0">
                        <a:latin typeface="Perpetua" panose="0202050206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2757310"/>
                  </a:ext>
                </a:extLst>
              </a:tr>
            </a:tbl>
          </a:graphicData>
        </a:graphic>
      </p:graphicFrame>
    </p:spTree>
    <p:extLst>
      <p:ext uri="{BB962C8B-B14F-4D97-AF65-F5344CB8AC3E}">
        <p14:creationId xmlns:p14="http://schemas.microsoft.com/office/powerpoint/2010/main" val="30470329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5800" y="304800"/>
            <a:ext cx="7772400" cy="1219200"/>
          </a:xfrm>
        </p:spPr>
        <p:txBody>
          <a:bodyPr/>
          <a:lstStyle/>
          <a:p>
            <a:pPr algn="ctr"/>
            <a:r>
              <a:rPr lang="en-US" dirty="0" smtClean="0">
                <a:latin typeface="Perpetua Titling MT" panose="02020502060505020804" pitchFamily="18" charset="0"/>
              </a:rPr>
              <a:t>Strategic plan </a:t>
            </a:r>
            <a:br>
              <a:rPr lang="en-US" dirty="0" smtClean="0">
                <a:latin typeface="Perpetua Titling MT" panose="02020502060505020804" pitchFamily="18" charset="0"/>
              </a:rPr>
            </a:br>
            <a:r>
              <a:rPr lang="en-US" dirty="0" smtClean="0">
                <a:latin typeface="Perpetua Titling MT" panose="02020502060505020804" pitchFamily="18" charset="0"/>
              </a:rPr>
              <a:t>(2019-2024)</a:t>
            </a:r>
            <a:endParaRPr lang="en-US" dirty="0"/>
          </a:p>
        </p:txBody>
      </p:sp>
      <p:pic>
        <p:nvPicPr>
          <p:cNvPr id="6" name="Content Placeholder 5"/>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3057525" y="1904999"/>
            <a:ext cx="3093623" cy="4389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758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a:latin typeface="Perpetua Titling MT" panose="02020502060505020804" pitchFamily="18" charset="0"/>
              </a:rPr>
              <a:t>mission and </a:t>
            </a:r>
            <a:r>
              <a:rPr lang="en-US" dirty="0" smtClean="0">
                <a:latin typeface="Perpetua Titling MT" panose="02020502060505020804" pitchFamily="18" charset="0"/>
              </a:rPr>
              <a:t>vision</a:t>
            </a:r>
            <a:endParaRPr lang="en-US" dirty="0"/>
          </a:p>
        </p:txBody>
      </p:sp>
      <p:sp>
        <p:nvSpPr>
          <p:cNvPr id="4" name="Content Placeholder 3"/>
          <p:cNvSpPr>
            <a:spLocks noGrp="1"/>
          </p:cNvSpPr>
          <p:nvPr>
            <p:ph idx="1"/>
          </p:nvPr>
        </p:nvSpPr>
        <p:spPr>
          <a:xfrm>
            <a:off x="304800" y="1524000"/>
            <a:ext cx="8534400" cy="4495800"/>
          </a:xfrm>
        </p:spPr>
        <p:txBody>
          <a:bodyPr/>
          <a:lstStyle/>
          <a:p>
            <a:pPr marL="0" lvl="0" indent="0" fontAlgn="auto">
              <a:spcBef>
                <a:spcPts val="0"/>
              </a:spcBef>
              <a:spcAft>
                <a:spcPts val="0"/>
              </a:spcAft>
              <a:buNone/>
            </a:pPr>
            <a:endParaRPr lang="en-US" sz="2000" kern="1200" dirty="0">
              <a:solidFill>
                <a:schemeClr val="tx2"/>
              </a:solidFill>
              <a:latin typeface="Perpetua" panose="02020502060401020303" pitchFamily="18" charset="0"/>
              <a:cs typeface="Times New Roman" panose="02020603050405020304" pitchFamily="18" charset="0"/>
            </a:endParaRPr>
          </a:p>
          <a:p>
            <a:pPr marL="0" lvl="0" indent="0" algn="ctr" fontAlgn="auto">
              <a:spcBef>
                <a:spcPts val="0"/>
              </a:spcBef>
              <a:spcAft>
                <a:spcPts val="0"/>
              </a:spcAft>
              <a:buNone/>
            </a:pPr>
            <a:r>
              <a:rPr lang="en-US" sz="2400" b="1" kern="1200" dirty="0">
                <a:latin typeface="Perpetua" panose="02020502060401020303" pitchFamily="18" charset="0"/>
                <a:cs typeface="Times New Roman" panose="02020603050405020304" pitchFamily="18" charset="0"/>
              </a:rPr>
              <a:t>Mission</a:t>
            </a:r>
          </a:p>
          <a:p>
            <a:pPr marL="0" lvl="0" indent="0" fontAlgn="auto">
              <a:spcBef>
                <a:spcPts val="0"/>
              </a:spcBef>
              <a:spcAft>
                <a:spcPts val="0"/>
              </a:spcAft>
              <a:buNone/>
            </a:pPr>
            <a:r>
              <a:rPr lang="en-US" sz="2400" kern="1200" dirty="0">
                <a:solidFill>
                  <a:schemeClr val="tx2"/>
                </a:solidFill>
                <a:latin typeface="Perpetua" panose="02020502060401020303" pitchFamily="18" charset="0"/>
                <a:cs typeface="Times New Roman" panose="02020603050405020304" pitchFamily="18" charset="0"/>
              </a:rPr>
              <a:t>Through applied learning, we prepare and empower students who will make lasting, positive contributions to their profession and the world. We leverage and celebrate the breadth of programs within the College of Applied Science and Technology that build upon a strong general education foundation</a:t>
            </a:r>
            <a:r>
              <a:rPr lang="en-US" sz="2400" kern="1200" dirty="0" smtClean="0">
                <a:solidFill>
                  <a:schemeClr val="tx2"/>
                </a:solidFill>
                <a:latin typeface="Perpetua" panose="02020502060401020303" pitchFamily="18" charset="0"/>
                <a:cs typeface="Times New Roman" panose="02020603050405020304" pitchFamily="18" charset="0"/>
              </a:rPr>
              <a:t>.</a:t>
            </a:r>
          </a:p>
          <a:p>
            <a:pPr marL="0" lvl="0" indent="0" algn="ctr" fontAlgn="auto">
              <a:spcBef>
                <a:spcPts val="0"/>
              </a:spcBef>
              <a:spcAft>
                <a:spcPts val="0"/>
              </a:spcAft>
              <a:buNone/>
            </a:pPr>
            <a:r>
              <a:rPr lang="en-US" sz="2400" b="1" kern="1200" dirty="0">
                <a:latin typeface="Perpetua" panose="02020502060401020303" pitchFamily="18" charset="0"/>
                <a:cs typeface="Times New Roman" panose="02020603050405020304" pitchFamily="18" charset="0"/>
              </a:rPr>
              <a:t>Vision</a:t>
            </a:r>
          </a:p>
          <a:p>
            <a:pPr marL="0" lvl="0" indent="0" fontAlgn="auto">
              <a:spcBef>
                <a:spcPts val="0"/>
              </a:spcBef>
              <a:spcAft>
                <a:spcPts val="0"/>
              </a:spcAft>
              <a:buNone/>
            </a:pPr>
            <a:r>
              <a:rPr lang="en-US" sz="2400" kern="1200" dirty="0">
                <a:solidFill>
                  <a:schemeClr val="tx2"/>
                </a:solidFill>
                <a:latin typeface="Perpetua" panose="02020502060401020303" pitchFamily="18" charset="0"/>
                <a:cs typeface="Times New Roman" panose="02020603050405020304" pitchFamily="18" charset="0"/>
              </a:rPr>
              <a:t>CAST: Inspiring innovation, opportunity, and the discovery of knowledge through exceptional academic programs and experiential learning</a:t>
            </a:r>
            <a:r>
              <a:rPr lang="en-US" sz="2400" kern="1200" dirty="0" smtClean="0">
                <a:solidFill>
                  <a:schemeClr val="tx2"/>
                </a:solidFill>
                <a:latin typeface="Perpetua" panose="02020502060401020303" pitchFamily="18" charset="0"/>
                <a:cs typeface="Times New Roman" panose="02020603050405020304" pitchFamily="18" charset="0"/>
              </a:rPr>
              <a:t>.</a:t>
            </a:r>
            <a:endParaRPr lang="en-US" sz="2400" kern="1200" dirty="0">
              <a:solidFill>
                <a:schemeClr val="tx2"/>
              </a:solidFill>
              <a:latin typeface="Perpetua" panose="02020502060401020303" pitchFamily="18" charset="0"/>
              <a:cs typeface="Times New Roman" panose="02020603050405020304" pitchFamily="18" charset="0"/>
            </a:endParaRPr>
          </a:p>
          <a:p>
            <a:pPr marL="0" lvl="0" indent="0" fontAlgn="auto">
              <a:spcBef>
                <a:spcPts val="0"/>
              </a:spcBef>
              <a:spcAft>
                <a:spcPts val="0"/>
              </a:spcAft>
              <a:buNone/>
            </a:pPr>
            <a:endParaRPr lang="en-US" sz="2400" dirty="0">
              <a:solidFill>
                <a:schemeClr val="tx2"/>
              </a:solidFill>
              <a:latin typeface="Perpetua" panose="02020502060401020303" pitchFamily="18" charset="0"/>
            </a:endParaRPr>
          </a:p>
        </p:txBody>
      </p:sp>
    </p:spTree>
    <p:extLst>
      <p:ext uri="{BB962C8B-B14F-4D97-AF65-F5344CB8AC3E}">
        <p14:creationId xmlns:p14="http://schemas.microsoft.com/office/powerpoint/2010/main" val="42804868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457200" y="1600200"/>
            <a:ext cx="8382000" cy="4495800"/>
          </a:xfrm>
        </p:spPr>
        <p:txBody>
          <a:bodyPr/>
          <a:lstStyle/>
          <a:p>
            <a:r>
              <a:rPr lang="en-US" dirty="0" smtClean="0">
                <a:solidFill>
                  <a:schemeClr val="tx2"/>
                </a:solidFill>
                <a:latin typeface="Perpetua" panose="02020502060401020303" pitchFamily="18" charset="0"/>
              </a:rPr>
              <a:t>Integrate </a:t>
            </a:r>
            <a:r>
              <a:rPr lang="en-US" dirty="0">
                <a:solidFill>
                  <a:schemeClr val="tx2"/>
                </a:solidFill>
                <a:latin typeface="Perpetua" panose="02020502060401020303" pitchFamily="18" charset="0"/>
              </a:rPr>
              <a:t>relevant applied learning and technologies to provide an exemplary educational experience focusing on individual goals for both undergraduate and graduate students. </a:t>
            </a:r>
            <a:endParaRPr lang="en-US" dirty="0" smtClean="0">
              <a:solidFill>
                <a:schemeClr val="tx2"/>
              </a:solidFill>
              <a:latin typeface="Perpetua" panose="02020502060401020303" pitchFamily="18" charset="0"/>
            </a:endParaRPr>
          </a:p>
          <a:p>
            <a:pPr lvl="1"/>
            <a:r>
              <a:rPr lang="en-US" sz="2600" dirty="0" smtClean="0">
                <a:solidFill>
                  <a:srgbClr val="FFFFFF"/>
                </a:solidFill>
                <a:latin typeface="Perpetua" panose="02020502060401020303" pitchFamily="18" charset="0"/>
              </a:rPr>
              <a:t>Stephanie Stephens (KNR) won 1</a:t>
            </a:r>
            <a:r>
              <a:rPr lang="en-US" sz="2600" baseline="30000" dirty="0" smtClean="0">
                <a:solidFill>
                  <a:srgbClr val="FFFFFF"/>
                </a:solidFill>
                <a:latin typeface="Perpetua" panose="02020502060401020303" pitchFamily="18" charset="0"/>
              </a:rPr>
              <a:t>st</a:t>
            </a:r>
            <a:r>
              <a:rPr lang="en-US" sz="2600" dirty="0" smtClean="0">
                <a:solidFill>
                  <a:srgbClr val="FFFFFF"/>
                </a:solidFill>
                <a:latin typeface="Perpetua" panose="02020502060401020303" pitchFamily="18" charset="0"/>
              </a:rPr>
              <a:t> place and </a:t>
            </a:r>
            <a:r>
              <a:rPr lang="en-US" sz="2600" dirty="0">
                <a:solidFill>
                  <a:srgbClr val="FFFFFF"/>
                </a:solidFill>
                <a:latin typeface="Perpetua" panose="02020502060401020303" pitchFamily="18" charset="0"/>
              </a:rPr>
              <a:t>Fatima </a:t>
            </a:r>
            <a:r>
              <a:rPr lang="en-US" sz="2600" dirty="0" smtClean="0">
                <a:solidFill>
                  <a:srgbClr val="FFFFFF"/>
                </a:solidFill>
                <a:latin typeface="Perpetua" panose="02020502060401020303" pitchFamily="18" charset="0"/>
              </a:rPr>
              <a:t>Mohammed (AGR) won 2</a:t>
            </a:r>
            <a:r>
              <a:rPr lang="en-US" sz="2600" baseline="30000" dirty="0" smtClean="0">
                <a:solidFill>
                  <a:srgbClr val="FFFFFF"/>
                </a:solidFill>
                <a:latin typeface="Perpetua" panose="02020502060401020303" pitchFamily="18" charset="0"/>
              </a:rPr>
              <a:t>nd</a:t>
            </a:r>
            <a:r>
              <a:rPr lang="en-US" sz="2600" dirty="0" smtClean="0">
                <a:solidFill>
                  <a:srgbClr val="FFFFFF"/>
                </a:solidFill>
                <a:latin typeface="Perpetua" panose="02020502060401020303" pitchFamily="18" charset="0"/>
              </a:rPr>
              <a:t> place in the </a:t>
            </a:r>
            <a:r>
              <a:rPr lang="en-US" sz="2600" dirty="0">
                <a:solidFill>
                  <a:srgbClr val="FFFFFF"/>
                </a:solidFill>
                <a:latin typeface="Perpetua" panose="02020502060401020303" pitchFamily="18" charset="0"/>
              </a:rPr>
              <a:t>university 3MT competition</a:t>
            </a:r>
            <a:r>
              <a:rPr lang="en-US" sz="2600" dirty="0" smtClean="0">
                <a:solidFill>
                  <a:srgbClr val="FFFFFF"/>
                </a:solidFill>
                <a:latin typeface="Perpetua" panose="02020502060401020303" pitchFamily="18" charset="0"/>
              </a:rPr>
              <a:t>.</a:t>
            </a:r>
          </a:p>
        </p:txBody>
      </p:sp>
      <p:sp>
        <p:nvSpPr>
          <p:cNvPr id="2" name="TextBox 1"/>
          <p:cNvSpPr txBox="1"/>
          <p:nvPr/>
        </p:nvSpPr>
        <p:spPr>
          <a:xfrm>
            <a:off x="664779" y="838200"/>
            <a:ext cx="923651" cy="461665"/>
          </a:xfrm>
          <a:prstGeom prst="rect">
            <a:avLst/>
          </a:prstGeom>
          <a:noFill/>
        </p:spPr>
        <p:txBody>
          <a:bodyPr wrap="none" rtlCol="0">
            <a:spAutoFit/>
          </a:bodyPr>
          <a:lstStyle/>
          <a:p>
            <a:r>
              <a:rPr lang="en-US" dirty="0" smtClean="0">
                <a:latin typeface="Perpetua" panose="02020502060401020303" pitchFamily="18" charset="0"/>
              </a:rPr>
              <a:t>Goal 1</a:t>
            </a:r>
            <a:endParaRPr lang="en-US" dirty="0">
              <a:latin typeface="Perpetua" panose="02020502060401020303" pitchFamily="18" charset="0"/>
            </a:endParaRPr>
          </a:p>
        </p:txBody>
      </p:sp>
      <p:pic>
        <p:nvPicPr>
          <p:cNvPr id="5" name="Picture 4"/>
          <p:cNvPicPr>
            <a:picLocks/>
          </p:cNvPicPr>
          <p:nvPr/>
        </p:nvPicPr>
        <p:blipFill rotWithShape="1">
          <a:blip r:embed="rId4">
            <a:extLst>
              <a:ext uri="{28A0092B-C50C-407E-A947-70E740481C1C}">
                <a14:useLocalDpi xmlns:a14="http://schemas.microsoft.com/office/drawing/2010/main" val="0"/>
              </a:ext>
            </a:extLst>
          </a:blip>
          <a:srcRect l="33589" t="29564" r="17765"/>
          <a:stretch/>
        </p:blipFill>
        <p:spPr>
          <a:xfrm>
            <a:off x="1828800" y="4876800"/>
            <a:ext cx="18288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p:cNvPicPr>
          <p:nvPr/>
        </p:nvPicPr>
        <p:blipFill rotWithShape="1">
          <a:blip r:embed="rId5">
            <a:extLst>
              <a:ext uri="{28A0092B-C50C-407E-A947-70E740481C1C}">
                <a14:useLocalDpi xmlns:a14="http://schemas.microsoft.com/office/drawing/2010/main" val="0"/>
              </a:ext>
            </a:extLst>
          </a:blip>
          <a:srcRect l="30002" t="23769" r="21666"/>
          <a:stretch/>
        </p:blipFill>
        <p:spPr>
          <a:xfrm>
            <a:off x="4267200" y="4876800"/>
            <a:ext cx="18288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814482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770" b="16613"/>
          <a:stretch/>
        </p:blipFill>
        <p:spPr>
          <a:xfrm>
            <a:off x="4953000" y="1417552"/>
            <a:ext cx="1219200" cy="1725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a:xfrm>
            <a:off x="685800" y="609600"/>
            <a:ext cx="7772400" cy="914400"/>
          </a:xfrm>
        </p:spPr>
        <p:txBody>
          <a:bodyPr/>
          <a:lstStyle/>
          <a:p>
            <a:pPr algn="ctr"/>
            <a:r>
              <a:rPr lang="en-US" dirty="0" smtClean="0">
                <a:latin typeface="Perpetua Titling MT" panose="02020502060505020804" pitchFamily="18" charset="0"/>
              </a:rPr>
              <a:t>FY19 Report</a:t>
            </a:r>
            <a:endParaRPr lang="en-US" dirty="0"/>
          </a:p>
        </p:txBody>
      </p:sp>
      <p:sp>
        <p:nvSpPr>
          <p:cNvPr id="4" name="Content Placeholder 3"/>
          <p:cNvSpPr>
            <a:spLocks noGrp="1"/>
          </p:cNvSpPr>
          <p:nvPr>
            <p:ph idx="1"/>
          </p:nvPr>
        </p:nvSpPr>
        <p:spPr>
          <a:xfrm>
            <a:off x="228600" y="3143211"/>
            <a:ext cx="8382000" cy="3028989"/>
          </a:xfrm>
        </p:spPr>
        <p:txBody>
          <a:bodyPr/>
          <a:lstStyle/>
          <a:p>
            <a:pPr lvl="1"/>
            <a:r>
              <a:rPr lang="en-US" sz="2600" dirty="0" smtClean="0">
                <a:solidFill>
                  <a:srgbClr val="FFFFFF"/>
                </a:solidFill>
                <a:latin typeface="Perpetua" panose="02020502060401020303" pitchFamily="18" charset="0"/>
              </a:rPr>
              <a:t>Basheer </a:t>
            </a:r>
            <a:r>
              <a:rPr lang="en-US" sz="2600" dirty="0" err="1" smtClean="0">
                <a:solidFill>
                  <a:srgbClr val="FFFFFF"/>
                </a:solidFill>
                <a:latin typeface="Perpetua" panose="02020502060401020303" pitchFamily="18" charset="0"/>
              </a:rPr>
              <a:t>Bacerra</a:t>
            </a:r>
            <a:r>
              <a:rPr lang="en-US" sz="2600" dirty="0" smtClean="0">
                <a:solidFill>
                  <a:srgbClr val="FFFFFF"/>
                </a:solidFill>
                <a:latin typeface="Perpetua" panose="02020502060401020303" pitchFamily="18" charset="0"/>
              </a:rPr>
              <a:t> (computer science and mathematics) and Gaby Harpel (interior design), were named Bone Scholars for 2018-2019.</a:t>
            </a:r>
          </a:p>
          <a:p>
            <a:pPr lvl="1"/>
            <a:r>
              <a:rPr lang="en-US" sz="2600" dirty="0" smtClean="0">
                <a:solidFill>
                  <a:srgbClr val="FFFFFF"/>
                </a:solidFill>
                <a:latin typeface="Perpetua" panose="02020502060401020303" pitchFamily="18" charset="0"/>
              </a:rPr>
              <a:t>The newly established cybersecurity program has exceeded enrollment projections this year and we are working to secure needed laboratory and classroom space with the assistance of a gift from State Farm</a:t>
            </a:r>
            <a:r>
              <a:rPr lang="en-US" dirty="0" smtClean="0">
                <a:solidFill>
                  <a:srgbClr val="FFFFFF"/>
                </a:solidFill>
                <a:latin typeface="Perpetua" panose="02020502060401020303" pitchFamily="18" charset="0"/>
              </a:rPr>
              <a:t>.</a:t>
            </a:r>
          </a:p>
        </p:txBody>
      </p:sp>
      <p:sp>
        <p:nvSpPr>
          <p:cNvPr id="2" name="TextBox 1"/>
          <p:cNvSpPr txBox="1"/>
          <p:nvPr/>
        </p:nvSpPr>
        <p:spPr>
          <a:xfrm>
            <a:off x="664779" y="838200"/>
            <a:ext cx="923651" cy="461665"/>
          </a:xfrm>
          <a:prstGeom prst="rect">
            <a:avLst/>
          </a:prstGeom>
          <a:noFill/>
        </p:spPr>
        <p:txBody>
          <a:bodyPr wrap="none" rtlCol="0">
            <a:spAutoFit/>
          </a:bodyPr>
          <a:lstStyle/>
          <a:p>
            <a:r>
              <a:rPr lang="en-US" dirty="0" smtClean="0">
                <a:latin typeface="Perpetua" panose="02020502060401020303" pitchFamily="18" charset="0"/>
              </a:rPr>
              <a:t>Goal 1</a:t>
            </a:r>
            <a:endParaRPr lang="en-US" dirty="0">
              <a:latin typeface="Perpetua" panose="02020502060401020303" pitchFamily="18" charset="0"/>
            </a:endParaRPr>
          </a:p>
        </p:txBody>
      </p:sp>
      <p:pic>
        <p:nvPicPr>
          <p:cNvPr id="5" name="Picture 4"/>
          <p:cNvPicPr>
            <a:picLocks noChangeAspect="1"/>
          </p:cNvPicPr>
          <p:nvPr/>
        </p:nvPicPr>
        <p:blipFill>
          <a:blip r:embed="rId5"/>
          <a:stretch>
            <a:fillRect/>
          </a:stretch>
        </p:blipFill>
        <p:spPr>
          <a:xfrm>
            <a:off x="2550736" y="1509074"/>
            <a:ext cx="2057400" cy="1371600"/>
          </a:xfrm>
          <a:prstGeom prst="rect">
            <a:avLst/>
          </a:prstGeom>
          <a:ln w="38100">
            <a:solidFill>
              <a:srgbClr val="000000"/>
            </a:solidFill>
          </a:ln>
        </p:spPr>
      </p:pic>
    </p:spTree>
    <p:extLst>
      <p:ext uri="{BB962C8B-B14F-4D97-AF65-F5344CB8AC3E}">
        <p14:creationId xmlns:p14="http://schemas.microsoft.com/office/powerpoint/2010/main" val="3679738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2"/>
          <p:cNvSpPr txBox="1">
            <a:spLocks/>
          </p:cNvSpPr>
          <p:nvPr/>
        </p:nvSpPr>
        <p:spPr>
          <a:xfrm>
            <a:off x="685800" y="609600"/>
            <a:ext cx="7772400" cy="914400"/>
          </a:xfrm>
          <a:prstGeom prst="rect">
            <a:avLst/>
          </a:prstGeom>
        </p:spPr>
        <p:txBody>
          <a:bodyPr/>
          <a:lstStyle>
            <a:lvl1pPr algn="l" rtl="0" eaLnBrk="1" fontAlgn="base" hangingPunct="1">
              <a:spcBef>
                <a:spcPct val="0"/>
              </a:spcBef>
              <a:spcAft>
                <a:spcPct val="0"/>
              </a:spcAft>
              <a:defRPr sz="4400" b="1" i="0">
                <a:solidFill>
                  <a:schemeClr val="tx2"/>
                </a:solidFill>
                <a:latin typeface="Times New Roman"/>
                <a:ea typeface="+mj-ea"/>
                <a:cs typeface="Times New Roman"/>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a:lstStyle>
          <a:p>
            <a:pPr algn="ctr"/>
            <a:r>
              <a:rPr lang="en-US" kern="0" smtClean="0">
                <a:latin typeface="Perpetua Titling MT" panose="02020502060505020804" pitchFamily="18" charset="0"/>
              </a:rPr>
              <a:t>FY19 Report</a:t>
            </a:r>
            <a:endParaRPr lang="en-US" kern="0" dirty="0"/>
          </a:p>
        </p:txBody>
      </p:sp>
      <p:graphicFrame>
        <p:nvGraphicFramePr>
          <p:cNvPr id="12" name="Chart 11"/>
          <p:cNvGraphicFramePr/>
          <p:nvPr>
            <p:extLst>
              <p:ext uri="{D42A27DB-BD31-4B8C-83A1-F6EECF244321}">
                <p14:modId xmlns:p14="http://schemas.microsoft.com/office/powerpoint/2010/main" val="2795566924"/>
              </p:ext>
            </p:extLst>
          </p:nvPr>
        </p:nvGraphicFramePr>
        <p:xfrm>
          <a:off x="1447800" y="2514600"/>
          <a:ext cx="6340996" cy="3581400"/>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3"/>
          <p:cNvSpPr txBox="1">
            <a:spLocks/>
          </p:cNvSpPr>
          <p:nvPr/>
        </p:nvSpPr>
        <p:spPr>
          <a:xfrm>
            <a:off x="457200" y="1600200"/>
            <a:ext cx="8382000" cy="44958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lumMod val="60000"/>
                    <a:lumOff val="40000"/>
                  </a:schemeClr>
                </a:solidFill>
                <a:latin typeface="+mn-lt"/>
                <a:ea typeface="+mn-ea"/>
              </a:defRPr>
            </a:lvl2pPr>
            <a:lvl3pPr marL="1143000" indent="-228600" algn="l" rtl="0" eaLnBrk="1" fontAlgn="base" hangingPunct="1">
              <a:spcBef>
                <a:spcPct val="20000"/>
              </a:spcBef>
              <a:spcAft>
                <a:spcPct val="0"/>
              </a:spcAft>
              <a:buChar char="•"/>
              <a:defRPr sz="2400">
                <a:solidFill>
                  <a:schemeClr val="tx1">
                    <a:lumMod val="75000"/>
                  </a:schemeClr>
                </a:solidFill>
                <a:latin typeface="+mn-lt"/>
                <a:ea typeface="+mn-ea"/>
              </a:defRPr>
            </a:lvl3pPr>
            <a:lvl4pPr marL="1600200" indent="-228600" algn="l" rtl="0" eaLnBrk="1" fontAlgn="base" hangingPunct="1">
              <a:spcBef>
                <a:spcPct val="20000"/>
              </a:spcBef>
              <a:spcAft>
                <a:spcPct val="0"/>
              </a:spcAft>
              <a:buChar char="–"/>
              <a:defRPr sz="2000">
                <a:solidFill>
                  <a:schemeClr val="tx1">
                    <a:lumMod val="50000"/>
                  </a:schemeClr>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lvl="1"/>
            <a:r>
              <a:rPr lang="en-US" sz="2600" kern="0" dirty="0" smtClean="0">
                <a:solidFill>
                  <a:schemeClr val="tx2"/>
                </a:solidFill>
                <a:latin typeface="Perpetua" panose="02020502060401020303" pitchFamily="18" charset="0"/>
              </a:rPr>
              <a:t>Undergraduate enrollment (4,244) was down slightly this year. </a:t>
            </a:r>
            <a:endParaRPr lang="en-US" sz="2600" kern="0" dirty="0">
              <a:solidFill>
                <a:schemeClr val="tx2"/>
              </a:solidFill>
              <a:latin typeface="Perpetua" panose="02020502060401020303" pitchFamily="18" charset="0"/>
            </a:endParaRPr>
          </a:p>
        </p:txBody>
      </p:sp>
      <p:sp>
        <p:nvSpPr>
          <p:cNvPr id="9" name="TextBox 8"/>
          <p:cNvSpPr txBox="1"/>
          <p:nvPr/>
        </p:nvSpPr>
        <p:spPr>
          <a:xfrm>
            <a:off x="664779" y="838200"/>
            <a:ext cx="923651" cy="461665"/>
          </a:xfrm>
          <a:prstGeom prst="rect">
            <a:avLst/>
          </a:prstGeom>
          <a:noFill/>
        </p:spPr>
        <p:txBody>
          <a:bodyPr wrap="none" rtlCol="0">
            <a:spAutoFit/>
          </a:bodyPr>
          <a:lstStyle/>
          <a:p>
            <a:r>
              <a:rPr lang="en-US" dirty="0" smtClean="0">
                <a:latin typeface="Perpetua" panose="02020502060401020303" pitchFamily="18" charset="0"/>
              </a:rPr>
              <a:t>Goal 1</a:t>
            </a:r>
            <a:endParaRPr lang="en-US" dirty="0">
              <a:latin typeface="Perpetua" panose="02020502060401020303" pitchFamily="18" charset="0"/>
            </a:endParaRPr>
          </a:p>
        </p:txBody>
      </p:sp>
    </p:spTree>
    <p:extLst>
      <p:ext uri="{BB962C8B-B14F-4D97-AF65-F5344CB8AC3E}">
        <p14:creationId xmlns:p14="http://schemas.microsoft.com/office/powerpoint/2010/main" val="418777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theme/theme1.xml><?xml version="1.0" encoding="utf-8"?>
<a:theme xmlns:a="http://schemas.openxmlformats.org/drawingml/2006/main" name="IllinoisState-All-Red">
  <a:themeElements>
    <a:clrScheme name="">
      <a:dk1>
        <a:srgbClr val="5C1F00"/>
      </a:dk1>
      <a:lt1>
        <a:srgbClr val="DECB7F"/>
      </a:lt1>
      <a:dk2>
        <a:srgbClr val="800000"/>
      </a:dk2>
      <a:lt2>
        <a:srgbClr val="FFFFFF"/>
      </a:lt2>
      <a:accent1>
        <a:srgbClr val="713E39"/>
      </a:accent1>
      <a:accent2>
        <a:srgbClr val="BE7960"/>
      </a:accent2>
      <a:accent3>
        <a:srgbClr val="C0AAAA"/>
      </a:accent3>
      <a:accent4>
        <a:srgbClr val="BDAD6C"/>
      </a:accent4>
      <a:accent5>
        <a:srgbClr val="BBAFAE"/>
      </a:accent5>
      <a:accent6>
        <a:srgbClr val="AC6D56"/>
      </a:accent6>
      <a:hlink>
        <a:srgbClr val="FFFF99"/>
      </a:hlink>
      <a:folHlink>
        <a:srgbClr val="D3A219"/>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IllinoisState-All-Red.potx</Template>
  <TotalTime>5406</TotalTime>
  <Words>2235</Words>
  <Application>Microsoft Office PowerPoint</Application>
  <PresentationFormat>On-screen Show (4:3)</PresentationFormat>
  <Paragraphs>305</Paragraphs>
  <Slides>41</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ＭＳ Ｐゴシック</vt:lpstr>
      <vt:lpstr>Arial</vt:lpstr>
      <vt:lpstr>Calibri</vt:lpstr>
      <vt:lpstr>Perpetua</vt:lpstr>
      <vt:lpstr>Perpetua Titling MT</vt:lpstr>
      <vt:lpstr>Times New Roman</vt:lpstr>
      <vt:lpstr>IllinoisState-All-Red</vt:lpstr>
      <vt:lpstr>PowerPoint Presentation</vt:lpstr>
      <vt:lpstr>Who We Are</vt:lpstr>
      <vt:lpstr> college team </vt:lpstr>
      <vt:lpstr> college team </vt:lpstr>
      <vt:lpstr>Strategic plan  (2019-2024)</vt:lpstr>
      <vt:lpstr>mission and vision</vt:lpstr>
      <vt:lpstr>FY19 Report</vt:lpstr>
      <vt:lpstr>FY19 Report</vt:lpstr>
      <vt:lpstr>PowerPoint Presentation</vt:lpstr>
      <vt:lpstr>FY19 Report</vt:lpstr>
      <vt:lpstr>FY19 Report</vt:lpstr>
      <vt:lpstr>FY19 Report</vt:lpstr>
      <vt:lpstr>FY19 Report</vt:lpstr>
      <vt:lpstr>FY19 Report</vt:lpstr>
      <vt:lpstr>FY19 Report</vt:lpstr>
      <vt:lpstr>FY19 Report</vt:lpstr>
      <vt:lpstr>FY19 Report</vt:lpstr>
      <vt:lpstr>FY19 Report</vt:lpstr>
      <vt:lpstr>FY19 Report</vt:lpstr>
      <vt:lpstr>PowerPoint Presentation</vt:lpstr>
      <vt:lpstr>FY19 Report</vt:lpstr>
      <vt:lpstr>FY19 Report</vt:lpstr>
      <vt:lpstr>FY19 Report</vt:lpstr>
      <vt:lpstr>FY19 Report</vt:lpstr>
      <vt:lpstr>FY19 Report</vt:lpstr>
      <vt:lpstr>FY19 Report</vt:lpstr>
      <vt:lpstr>FY19 Report</vt:lpstr>
      <vt:lpstr>FY19 Report</vt:lpstr>
      <vt:lpstr>FY20 Planning</vt:lpstr>
      <vt:lpstr>FY20 Planning</vt:lpstr>
      <vt:lpstr>FY20 Planning</vt:lpstr>
      <vt:lpstr>FY20 Planning</vt:lpstr>
      <vt:lpstr>FY20 Planning</vt:lpstr>
      <vt:lpstr>FY20 Planning</vt:lpstr>
      <vt:lpstr>FY20 Planning</vt:lpstr>
      <vt:lpstr>FY20 Planning</vt:lpstr>
      <vt:lpstr>FY20 Planning</vt:lpstr>
      <vt:lpstr>FY20 Planning</vt:lpstr>
      <vt:lpstr>FY20 Planning</vt:lpstr>
      <vt:lpstr>FY20 Planning</vt:lpstr>
      <vt:lpstr>PowerPoint Presentation</vt:lpstr>
    </vt:vector>
  </TitlesOfParts>
  <Company>Web Support - Illinois State Universiy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Huonker</dc:creator>
  <cp:lastModifiedBy>Administrator</cp:lastModifiedBy>
  <cp:revision>232</cp:revision>
  <cp:lastPrinted>2017-02-09T20:49:56Z</cp:lastPrinted>
  <dcterms:created xsi:type="dcterms:W3CDTF">2010-08-05T15:04:06Z</dcterms:created>
  <dcterms:modified xsi:type="dcterms:W3CDTF">2019-03-25T13:30:34Z</dcterms:modified>
</cp:coreProperties>
</file>