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80" r:id="rId3"/>
    <p:sldId id="258" r:id="rId4"/>
    <p:sldId id="295" r:id="rId5"/>
    <p:sldId id="276" r:id="rId6"/>
    <p:sldId id="261" r:id="rId7"/>
    <p:sldId id="262" r:id="rId8"/>
    <p:sldId id="308" r:id="rId9"/>
    <p:sldId id="309" r:id="rId10"/>
    <p:sldId id="311" r:id="rId11"/>
    <p:sldId id="267" r:id="rId12"/>
    <p:sldId id="312" r:id="rId13"/>
    <p:sldId id="313" r:id="rId14"/>
    <p:sldId id="264" r:id="rId15"/>
    <p:sldId id="310" r:id="rId16"/>
    <p:sldId id="282" r:id="rId17"/>
    <p:sldId id="272" r:id="rId18"/>
    <p:sldId id="319" r:id="rId19"/>
    <p:sldId id="315" r:id="rId20"/>
    <p:sldId id="320" r:id="rId21"/>
    <p:sldId id="286" r:id="rId22"/>
    <p:sldId id="318" r:id="rId23"/>
    <p:sldId id="283" r:id="rId24"/>
    <p:sldId id="323" r:id="rId25"/>
    <p:sldId id="322" r:id="rId26"/>
    <p:sldId id="324" r:id="rId27"/>
    <p:sldId id="325" r:id="rId28"/>
    <p:sldId id="291" r:id="rId29"/>
  </p:sldIdLst>
  <p:sldSz cx="10288588" cy="7716838"/>
  <p:notesSz cx="7019925" cy="9305925"/>
  <p:defaultTextStyle>
    <a:defPPr>
      <a:defRPr lang="en-US"/>
    </a:defPPr>
    <a:lvl1pPr marL="0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2328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4656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6984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9312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1640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73968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86296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98624" algn="l" defTabSz="61232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1" userDrawn="1">
          <p15:clr>
            <a:srgbClr val="A4A3A4"/>
          </p15:clr>
        </p15:guide>
        <p15:guide id="2" pos="32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0" autoAdjust="0"/>
    <p:restoredTop sz="93190" autoAdjust="0"/>
  </p:normalViewPr>
  <p:slideViewPr>
    <p:cSldViewPr snapToGrid="0" snapToObjects="1">
      <p:cViewPr varScale="1">
        <p:scale>
          <a:sx n="95" d="100"/>
          <a:sy n="95" d="100"/>
        </p:scale>
        <p:origin x="1524" y="90"/>
      </p:cViewPr>
      <p:guideLst>
        <p:guide orient="horz" pos="2431"/>
        <p:guide pos="32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69" tIns="46635" rIns="93269" bIns="466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69" tIns="46635" rIns="93269" bIns="46635" rtlCol="0"/>
          <a:lstStyle>
            <a:lvl1pPr algn="r">
              <a:defRPr sz="1200"/>
            </a:lvl1pPr>
          </a:lstStyle>
          <a:p>
            <a:fld id="{B6C9A762-A4CD-4D44-B623-13FF535D1AE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6"/>
            <a:ext cx="3041968" cy="466911"/>
          </a:xfrm>
          <a:prstGeom prst="rect">
            <a:avLst/>
          </a:prstGeom>
        </p:spPr>
        <p:txBody>
          <a:bodyPr vert="horz" lIns="93269" tIns="46635" rIns="93269" bIns="466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6"/>
            <a:ext cx="3041968" cy="466911"/>
          </a:xfrm>
          <a:prstGeom prst="rect">
            <a:avLst/>
          </a:prstGeom>
        </p:spPr>
        <p:txBody>
          <a:bodyPr vert="horz" lIns="93269" tIns="46635" rIns="93269" bIns="46635" rtlCol="0" anchor="b"/>
          <a:lstStyle>
            <a:lvl1pPr algn="r">
              <a:defRPr sz="1200"/>
            </a:lvl1pPr>
          </a:lstStyle>
          <a:p>
            <a:fld id="{E76C59F2-33C4-4816-BE34-824F24AA3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58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2603" cy="467203"/>
          </a:xfrm>
          <a:prstGeom prst="rect">
            <a:avLst/>
          </a:prstGeom>
        </p:spPr>
        <p:txBody>
          <a:bodyPr vert="horz" lIns="91532" tIns="45765" rIns="91532" bIns="457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5734" y="2"/>
            <a:ext cx="3042603" cy="467203"/>
          </a:xfrm>
          <a:prstGeom prst="rect">
            <a:avLst/>
          </a:prstGeom>
        </p:spPr>
        <p:txBody>
          <a:bodyPr vert="horz" lIns="91532" tIns="45765" rIns="91532" bIns="45765" rtlCol="0"/>
          <a:lstStyle>
            <a:lvl1pPr algn="r">
              <a:defRPr sz="1200"/>
            </a:lvl1pPr>
          </a:lstStyle>
          <a:p>
            <a:fld id="{482D6813-334F-4F9E-B6DB-776EE8E0DE70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2" tIns="45765" rIns="91532" bIns="457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9" y="4478160"/>
            <a:ext cx="5614668" cy="3664526"/>
          </a:xfrm>
          <a:prstGeom prst="rect">
            <a:avLst/>
          </a:prstGeom>
        </p:spPr>
        <p:txBody>
          <a:bodyPr vert="horz" lIns="91532" tIns="45765" rIns="91532" bIns="457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38723"/>
            <a:ext cx="3042603" cy="467203"/>
          </a:xfrm>
          <a:prstGeom prst="rect">
            <a:avLst/>
          </a:prstGeom>
        </p:spPr>
        <p:txBody>
          <a:bodyPr vert="horz" lIns="91532" tIns="45765" rIns="91532" bIns="457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5734" y="8838723"/>
            <a:ext cx="3042603" cy="467203"/>
          </a:xfrm>
          <a:prstGeom prst="rect">
            <a:avLst/>
          </a:prstGeom>
        </p:spPr>
        <p:txBody>
          <a:bodyPr vert="horz" lIns="91532" tIns="45765" rIns="91532" bIns="45765" rtlCol="0" anchor="b"/>
          <a:lstStyle>
            <a:lvl1pPr algn="r">
              <a:defRPr sz="1200"/>
            </a:lvl1pPr>
          </a:lstStyle>
          <a:p>
            <a:fld id="{3FA874C2-A7E0-490F-AA69-9C3E7CEC9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1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74C2-A7E0-490F-AA69-9C3E7CEC9A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5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644" y="2397223"/>
            <a:ext cx="8745300" cy="16541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288" y="4372876"/>
            <a:ext cx="7202012" cy="19720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7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9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88840" y="348331"/>
            <a:ext cx="3472398" cy="74078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644" y="348331"/>
            <a:ext cx="10245719" cy="74078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9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6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28" y="4958783"/>
            <a:ext cx="8745300" cy="1532650"/>
          </a:xfrm>
        </p:spPr>
        <p:txBody>
          <a:bodyPr anchor="t"/>
          <a:lstStyle>
            <a:lvl1pPr algn="l">
              <a:defRPr sz="405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28" y="3270726"/>
            <a:ext cx="8745300" cy="1688058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930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861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792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3722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9653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5584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21515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7445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9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44" y="2025671"/>
            <a:ext cx="6859059" cy="5730467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02179" y="2025671"/>
            <a:ext cx="6859059" cy="5730467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65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30" y="309031"/>
            <a:ext cx="9259729" cy="12861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429" y="1727358"/>
            <a:ext cx="4545913" cy="7198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9307" indent="0">
              <a:buNone/>
              <a:defRPr sz="2025" b="1"/>
            </a:lvl2pPr>
            <a:lvl3pPr marL="918614" indent="0">
              <a:buNone/>
              <a:defRPr sz="1800" b="1"/>
            </a:lvl3pPr>
            <a:lvl4pPr marL="1377922" indent="0">
              <a:buNone/>
              <a:defRPr sz="1575" b="1"/>
            </a:lvl4pPr>
            <a:lvl5pPr marL="1837229" indent="0">
              <a:buNone/>
              <a:defRPr sz="1575" b="1"/>
            </a:lvl5pPr>
            <a:lvl6pPr marL="2296536" indent="0">
              <a:buNone/>
              <a:defRPr sz="1575" b="1"/>
            </a:lvl6pPr>
            <a:lvl7pPr marL="2755843" indent="0">
              <a:buNone/>
              <a:defRPr sz="1575" b="1"/>
            </a:lvl7pPr>
            <a:lvl8pPr marL="3215151" indent="0">
              <a:buNone/>
              <a:defRPr sz="1575" b="1"/>
            </a:lvl8pPr>
            <a:lvl9pPr marL="3674458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429" y="2447238"/>
            <a:ext cx="4545913" cy="4446114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461" y="1727358"/>
            <a:ext cx="4547699" cy="7198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9307" indent="0">
              <a:buNone/>
              <a:defRPr sz="2025" b="1"/>
            </a:lvl2pPr>
            <a:lvl3pPr marL="918614" indent="0">
              <a:buNone/>
              <a:defRPr sz="1800" b="1"/>
            </a:lvl3pPr>
            <a:lvl4pPr marL="1377922" indent="0">
              <a:buNone/>
              <a:defRPr sz="1575" b="1"/>
            </a:lvl4pPr>
            <a:lvl5pPr marL="1837229" indent="0">
              <a:buNone/>
              <a:defRPr sz="1575" b="1"/>
            </a:lvl5pPr>
            <a:lvl6pPr marL="2296536" indent="0">
              <a:buNone/>
              <a:defRPr sz="1575" b="1"/>
            </a:lvl6pPr>
            <a:lvl7pPr marL="2755843" indent="0">
              <a:buNone/>
              <a:defRPr sz="1575" b="1"/>
            </a:lvl7pPr>
            <a:lvl8pPr marL="3215151" indent="0">
              <a:buNone/>
              <a:defRPr sz="1575" b="1"/>
            </a:lvl8pPr>
            <a:lvl9pPr marL="3674458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461" y="2447238"/>
            <a:ext cx="4547699" cy="4446114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8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2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9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30" y="307246"/>
            <a:ext cx="3384875" cy="1307575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553" y="307246"/>
            <a:ext cx="5751606" cy="6586107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430" y="1614820"/>
            <a:ext cx="3384875" cy="5278532"/>
          </a:xfrm>
        </p:spPr>
        <p:txBody>
          <a:bodyPr/>
          <a:lstStyle>
            <a:lvl1pPr marL="0" indent="0">
              <a:buNone/>
              <a:defRPr sz="1425"/>
            </a:lvl1pPr>
            <a:lvl2pPr marL="459307" indent="0">
              <a:buNone/>
              <a:defRPr sz="1200"/>
            </a:lvl2pPr>
            <a:lvl3pPr marL="918614" indent="0">
              <a:buNone/>
              <a:defRPr sz="975"/>
            </a:lvl3pPr>
            <a:lvl4pPr marL="1377922" indent="0">
              <a:buNone/>
              <a:defRPr sz="900"/>
            </a:lvl4pPr>
            <a:lvl5pPr marL="1837229" indent="0">
              <a:buNone/>
              <a:defRPr sz="900"/>
            </a:lvl5pPr>
            <a:lvl6pPr marL="2296536" indent="0">
              <a:buNone/>
              <a:defRPr sz="900"/>
            </a:lvl6pPr>
            <a:lvl7pPr marL="2755843" indent="0">
              <a:buNone/>
              <a:defRPr sz="900"/>
            </a:lvl7pPr>
            <a:lvl8pPr marL="3215151" indent="0">
              <a:buNone/>
              <a:defRPr sz="900"/>
            </a:lvl8pPr>
            <a:lvl9pPr marL="36744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0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635" y="5401788"/>
            <a:ext cx="6173153" cy="63771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635" y="689515"/>
            <a:ext cx="6173153" cy="4630103"/>
          </a:xfrm>
        </p:spPr>
        <p:txBody>
          <a:bodyPr/>
          <a:lstStyle>
            <a:lvl1pPr marL="0" indent="0">
              <a:buNone/>
              <a:defRPr sz="3225"/>
            </a:lvl1pPr>
            <a:lvl2pPr marL="459307" indent="0">
              <a:buNone/>
              <a:defRPr sz="2850"/>
            </a:lvl2pPr>
            <a:lvl3pPr marL="918614" indent="0">
              <a:buNone/>
              <a:defRPr sz="2400"/>
            </a:lvl3pPr>
            <a:lvl4pPr marL="1377922" indent="0">
              <a:buNone/>
              <a:defRPr sz="2025"/>
            </a:lvl4pPr>
            <a:lvl5pPr marL="1837229" indent="0">
              <a:buNone/>
              <a:defRPr sz="2025"/>
            </a:lvl5pPr>
            <a:lvl6pPr marL="2296536" indent="0">
              <a:buNone/>
              <a:defRPr sz="2025"/>
            </a:lvl6pPr>
            <a:lvl7pPr marL="2755843" indent="0">
              <a:buNone/>
              <a:defRPr sz="2025"/>
            </a:lvl7pPr>
            <a:lvl8pPr marL="3215151" indent="0">
              <a:buNone/>
              <a:defRPr sz="2025"/>
            </a:lvl8pPr>
            <a:lvl9pPr marL="3674458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635" y="6039498"/>
            <a:ext cx="6173153" cy="905656"/>
          </a:xfrm>
        </p:spPr>
        <p:txBody>
          <a:bodyPr/>
          <a:lstStyle>
            <a:lvl1pPr marL="0" indent="0">
              <a:buNone/>
              <a:defRPr sz="1425"/>
            </a:lvl1pPr>
            <a:lvl2pPr marL="459307" indent="0">
              <a:buNone/>
              <a:defRPr sz="1200"/>
            </a:lvl2pPr>
            <a:lvl3pPr marL="918614" indent="0">
              <a:buNone/>
              <a:defRPr sz="975"/>
            </a:lvl3pPr>
            <a:lvl4pPr marL="1377922" indent="0">
              <a:buNone/>
              <a:defRPr sz="900"/>
            </a:lvl4pPr>
            <a:lvl5pPr marL="1837229" indent="0">
              <a:buNone/>
              <a:defRPr sz="900"/>
            </a:lvl5pPr>
            <a:lvl6pPr marL="2296536" indent="0">
              <a:buNone/>
              <a:defRPr sz="900"/>
            </a:lvl6pPr>
            <a:lvl7pPr marL="2755843" indent="0">
              <a:buNone/>
              <a:defRPr sz="900"/>
            </a:lvl7pPr>
            <a:lvl8pPr marL="3215151" indent="0">
              <a:buNone/>
              <a:defRPr sz="900"/>
            </a:lvl8pPr>
            <a:lvl9pPr marL="367445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7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430" y="309031"/>
            <a:ext cx="9259729" cy="1286140"/>
          </a:xfrm>
          <a:prstGeom prst="rect">
            <a:avLst/>
          </a:prstGeom>
        </p:spPr>
        <p:txBody>
          <a:bodyPr vert="horz" lIns="122466" tIns="61233" rIns="122466" bIns="6123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430" y="1800596"/>
            <a:ext cx="9259729" cy="5092756"/>
          </a:xfrm>
          <a:prstGeom prst="rect">
            <a:avLst/>
          </a:prstGeom>
        </p:spPr>
        <p:txBody>
          <a:bodyPr vert="horz" lIns="122466" tIns="61233" rIns="122466" bIns="6123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429" y="7152366"/>
            <a:ext cx="2400671" cy="41085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6CC5A-AE4B-5042-8495-B5715C059A52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5268" y="7152366"/>
            <a:ext cx="3258053" cy="41085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488" y="7152366"/>
            <a:ext cx="2400671" cy="410850"/>
          </a:xfrm>
          <a:prstGeom prst="rect">
            <a:avLst/>
          </a:prstGeom>
        </p:spPr>
        <p:txBody>
          <a:bodyPr vert="horz" lIns="122466" tIns="61233" rIns="122466" bIns="6123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1EE2-62C9-7045-B0E4-BBBAAA0B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6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9307" rtl="0" eaLnBrk="1" latinLnBrk="0" hangingPunct="1">
        <a:spcBef>
          <a:spcPct val="0"/>
        </a:spcBef>
        <a:buNone/>
        <a:defRPr sz="44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4480" indent="-344480" algn="l" defTabSz="459307" rtl="0" eaLnBrk="1" latinLnBrk="0" hangingPunct="1">
        <a:spcBef>
          <a:spcPct val="20000"/>
        </a:spcBef>
        <a:buFont typeface="Arial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6374" indent="-287067" algn="l" defTabSz="459307" rtl="0" eaLnBrk="1" latinLnBrk="0" hangingPunct="1">
        <a:spcBef>
          <a:spcPct val="20000"/>
        </a:spcBef>
        <a:buFont typeface="Arial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8268" indent="-229654" algn="l" defTabSz="45930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7575" indent="-229654" algn="l" defTabSz="459307" rtl="0" eaLnBrk="1" latinLnBrk="0" hangingPunct="1">
        <a:spcBef>
          <a:spcPct val="20000"/>
        </a:spcBef>
        <a:buFont typeface="Arial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66883" indent="-229654" algn="l" defTabSz="459307" rtl="0" eaLnBrk="1" latinLnBrk="0" hangingPunct="1">
        <a:spcBef>
          <a:spcPct val="20000"/>
        </a:spcBef>
        <a:buFont typeface="Arial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26190" indent="-229654" algn="l" defTabSz="459307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85497" indent="-229654" algn="l" defTabSz="459307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44804" indent="-229654" algn="l" defTabSz="459307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904111" indent="-229654" algn="l" defTabSz="459307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9307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8614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7922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229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6536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55843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15151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74458" algn="l" defTabSz="459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93776" y="743688"/>
            <a:ext cx="8436642" cy="8168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lIns="91864" tIns="45932" rIns="91864" bIns="45932" rtlCol="0" anchor="ctr">
            <a:normAutofit/>
          </a:bodyPr>
          <a:lstStyle>
            <a:lvl1pPr algn="ctr" defTabSz="612328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26" b="1" dirty="0">
                <a:solidFill>
                  <a:srgbClr val="C00000"/>
                </a:solidFill>
                <a:latin typeface="Century" panose="02040604050505020304" pitchFamily="18" charset="0"/>
              </a:rPr>
              <a:t>College of Arts and Sciences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464489" y="4022060"/>
            <a:ext cx="3899403" cy="1242013"/>
          </a:xfrm>
          <a:prstGeom prst="rect">
            <a:avLst/>
          </a:prstGeom>
        </p:spPr>
        <p:txBody>
          <a:bodyPr vert="horz" lIns="91864" tIns="45932" rIns="91864" bIns="45932" rtlCol="0">
            <a:normAutofit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dirty="0"/>
              <a:t>FY19 Annual Report</a:t>
            </a:r>
          </a:p>
          <a:p>
            <a:pPr marL="0" indent="0">
              <a:buNone/>
            </a:pPr>
            <a:r>
              <a:rPr lang="en-US" sz="2700" b="1" dirty="0"/>
              <a:t>FY20 Planning Document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8" y="2258984"/>
            <a:ext cx="6098607" cy="4077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7E16AB-0362-4C3C-B73A-E25E718B07BA}"/>
              </a:ext>
            </a:extLst>
          </p:cNvPr>
          <p:cNvSpPr txBox="1"/>
          <p:nvPr/>
        </p:nvSpPr>
        <p:spPr>
          <a:xfrm>
            <a:off x="2730286" y="6407941"/>
            <a:ext cx="4563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>
                <a:solidFill>
                  <a:srgbClr val="FF0000"/>
                </a:solidFill>
              </a:rPr>
              <a:t>Collaboration </a:t>
            </a:r>
          </a:p>
        </p:txBody>
      </p:sp>
    </p:spTree>
    <p:extLst>
      <p:ext uri="{BB962C8B-B14F-4D97-AF65-F5344CB8AC3E}">
        <p14:creationId xmlns:p14="http://schemas.microsoft.com/office/powerpoint/2010/main" val="7428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31625" y="1071719"/>
            <a:ext cx="7227727" cy="9943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Major Accomplishments in FY19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92223" y="2356181"/>
            <a:ext cx="9259729" cy="509275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Scholarly Outputs</a:t>
            </a:r>
          </a:p>
          <a:p>
            <a:pPr lvl="1"/>
            <a:r>
              <a:rPr lang="en-US" dirty="0"/>
              <a:t>4.45 per TT</a:t>
            </a:r>
          </a:p>
          <a:p>
            <a:pPr lvl="1"/>
            <a:r>
              <a:rPr lang="en-US" dirty="0"/>
              <a:t>Approximately 35% with student co-authors</a:t>
            </a:r>
          </a:p>
          <a:p>
            <a:pPr marL="459307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Faculty Travel </a:t>
            </a:r>
            <a:r>
              <a:rPr lang="en-US" sz="2400" dirty="0"/>
              <a:t>(~ $260,000 GR)</a:t>
            </a:r>
          </a:p>
          <a:p>
            <a:pPr lvl="1"/>
            <a:r>
              <a:rPr lang="en-US" dirty="0"/>
              <a:t>Professional </a:t>
            </a:r>
          </a:p>
          <a:p>
            <a:pPr lvl="1"/>
            <a:r>
              <a:rPr lang="en-US" dirty="0"/>
              <a:t>International</a:t>
            </a:r>
          </a:p>
          <a:p>
            <a:pPr marL="459307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Student Travel </a:t>
            </a:r>
            <a:r>
              <a:rPr lang="en-US" sz="2400" dirty="0"/>
              <a:t>(~ $40,000 GR)</a:t>
            </a:r>
          </a:p>
          <a:p>
            <a:pPr lvl="1"/>
            <a:r>
              <a:rPr lang="en-US" dirty="0"/>
              <a:t>Undergraduate</a:t>
            </a:r>
          </a:p>
          <a:p>
            <a:pPr lvl="1"/>
            <a:r>
              <a:rPr lang="en-US" dirty="0"/>
              <a:t>Graduate</a:t>
            </a:r>
          </a:p>
          <a:p>
            <a:pPr lvl="1"/>
            <a:r>
              <a:rPr lang="en-US" dirty="0"/>
              <a:t>Team</a:t>
            </a:r>
          </a:p>
          <a:p>
            <a:pPr marL="45930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97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67" y="-517598"/>
            <a:ext cx="9162967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7207" y="291166"/>
            <a:ext cx="5900060" cy="994326"/>
          </a:xfrm>
        </p:spPr>
        <p:txBody>
          <a:bodyPr/>
          <a:lstStyle/>
          <a:p>
            <a:pPr algn="ctr"/>
            <a:r>
              <a:rPr lang="en-US" b="1" dirty="0"/>
              <a:t>Student Teams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5559" y="3829527"/>
            <a:ext cx="203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293645" y="4307423"/>
            <a:ext cx="203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Model UN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6562" y="6932191"/>
            <a:ext cx="203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Solar 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93645" y="6943222"/>
            <a:ext cx="203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The </a:t>
            </a:r>
            <a:r>
              <a:rPr lang="en-US" sz="1800" dirty="0" err="1"/>
              <a:t>Vidette</a:t>
            </a:r>
            <a:endParaRPr lang="en-US" sz="1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9" y="2130467"/>
            <a:ext cx="3233920" cy="2176955"/>
          </a:xfrm>
          <a:prstGeom prst="rect">
            <a:avLst/>
          </a:prstGeom>
        </p:spPr>
      </p:pic>
      <p:pic>
        <p:nvPicPr>
          <p:cNvPr id="22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3" y="4650455"/>
            <a:ext cx="3320074" cy="2296018"/>
          </a:xfr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295" y="4406217"/>
            <a:ext cx="3345793" cy="25093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295" y="1463094"/>
            <a:ext cx="3116449" cy="2013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7147" y="3653922"/>
            <a:ext cx="423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Illinois Capitol Forum on America’s Future</a:t>
            </a:r>
          </a:p>
        </p:txBody>
      </p:sp>
    </p:spTree>
    <p:extLst>
      <p:ext uri="{BB962C8B-B14F-4D97-AF65-F5344CB8AC3E}">
        <p14:creationId xmlns:p14="http://schemas.microsoft.com/office/powerpoint/2010/main" val="24997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31625" y="1071719"/>
            <a:ext cx="7227727" cy="994326"/>
          </a:xfrm>
        </p:spPr>
        <p:txBody>
          <a:bodyPr>
            <a:normAutofit/>
          </a:bodyPr>
          <a:lstStyle/>
          <a:p>
            <a:r>
              <a:rPr lang="en-US" b="1" dirty="0"/>
              <a:t>Major Projects in FY19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77284" y="2409344"/>
            <a:ext cx="9259729" cy="5092756"/>
          </a:xfrm>
        </p:spPr>
        <p:txBody>
          <a:bodyPr>
            <a:normAutofit/>
          </a:bodyPr>
          <a:lstStyle/>
          <a:p>
            <a:pPr marL="459307" lvl="1" indent="0">
              <a:buNone/>
            </a:pPr>
            <a:endParaRPr lang="en-US" dirty="0"/>
          </a:p>
          <a:p>
            <a:pPr marL="459307" lvl="1" indent="0">
              <a:buNone/>
            </a:pPr>
            <a:endParaRPr lang="en-US" dirty="0"/>
          </a:p>
          <a:p>
            <a:pPr marL="45930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414" y="2066045"/>
            <a:ext cx="8014566" cy="482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55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41" y="-526659"/>
            <a:ext cx="9162967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85559" y="3829527"/>
            <a:ext cx="203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4605" y="1235875"/>
            <a:ext cx="683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WGLT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3365" y="2343807"/>
            <a:ext cx="125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73462" y="2312276"/>
            <a:ext cx="1030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</a:t>
            </a:r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19" y="2842234"/>
            <a:ext cx="4382813" cy="328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08" y="2842234"/>
            <a:ext cx="4352368" cy="32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61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65408" y="914400"/>
            <a:ext cx="7383441" cy="11360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Faculty Professional Development Series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70155" y="2612751"/>
            <a:ext cx="4095434" cy="4175324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450"/>
              </a:spcBef>
              <a:buNone/>
            </a:pPr>
            <a:r>
              <a:rPr lang="en-US" b="1" dirty="0">
                <a:solidFill>
                  <a:srgbClr val="C00000"/>
                </a:solidFill>
              </a:rPr>
              <a:t>Pre-Tenure Faculty</a:t>
            </a:r>
          </a:p>
          <a:p>
            <a:pPr marL="0" indent="0" algn="ctr">
              <a:spcBef>
                <a:spcPts val="450"/>
              </a:spcBef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Introduction to the College Services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Tips for Being a Better Teacher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Understanding Annual Evaluations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Research for the Pre-Tenured Scholar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Incorporating Service into Your Career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Tenure &amp; Promotion Process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94726" y="2612749"/>
            <a:ext cx="4154388" cy="4175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864" tIns="45932" rIns="91864" bIns="45932" rtlCol="0">
            <a:normAutofit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50"/>
              </a:spcBef>
              <a:buNone/>
            </a:pPr>
            <a:r>
              <a:rPr lang="en-US" sz="3225" b="1" dirty="0">
                <a:solidFill>
                  <a:srgbClr val="C00000"/>
                </a:solidFill>
              </a:rPr>
              <a:t>Post-Tenure Faculty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000" dirty="0"/>
              <a:t>Interdisciplinary Opportunities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Inclusive Teaching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Expectations for Full Professors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Nuts and Bolts of T &amp; P Application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20852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65408" y="914400"/>
            <a:ext cx="7383441" cy="1136001"/>
          </a:xfrm>
        </p:spPr>
        <p:txBody>
          <a:bodyPr>
            <a:normAutofit/>
          </a:bodyPr>
          <a:lstStyle/>
          <a:p>
            <a:r>
              <a:rPr lang="en-US" b="1" dirty="0"/>
              <a:t>Main Street College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0962" y="1550961"/>
            <a:ext cx="4202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Events are designed to showcase faculty expertise to the larger community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247194"/>
              </p:ext>
            </p:extLst>
          </p:nvPr>
        </p:nvGraphicFramePr>
        <p:xfrm>
          <a:off x="2378555" y="3216165"/>
          <a:ext cx="5914107" cy="4224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4" imgW="3840362" imgH="2742883" progId="AcroExch.Document.DC">
                  <p:embed/>
                </p:oleObj>
              </mc:Choice>
              <mc:Fallback>
                <p:oleObj name="Acrobat Document" r:id="rId4" imgW="3840362" imgH="27428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8555" y="3216165"/>
                        <a:ext cx="5914107" cy="4224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8829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48492" y="3651996"/>
            <a:ext cx="8436642" cy="8168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horz" lIns="91864" tIns="45932" rIns="91864" bIns="45932" rtlCol="0" anchor="ctr">
            <a:normAutofit/>
          </a:bodyPr>
          <a:lstStyle>
            <a:lvl1pPr algn="ctr" defTabSz="612328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26" b="1" dirty="0">
                <a:solidFill>
                  <a:srgbClr val="C00000"/>
                </a:solidFill>
                <a:latin typeface="Century" panose="02040604050505020304" pitchFamily="18" charset="0"/>
              </a:rPr>
              <a:t>FY20 Planning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662763" y="4748766"/>
            <a:ext cx="4574784" cy="1242013"/>
          </a:xfrm>
          <a:prstGeom prst="rect">
            <a:avLst/>
          </a:prstGeom>
        </p:spPr>
        <p:txBody>
          <a:bodyPr vert="horz" lIns="91864" tIns="45932" rIns="91864" bIns="45932" rtlCol="0">
            <a:normAutofit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269579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213289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92341" y="1273163"/>
            <a:ext cx="6813406" cy="994326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Permanent Requests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87534" y="3031472"/>
            <a:ext cx="8452360" cy="3994361"/>
          </a:xfrm>
          <a:ln w="28575">
            <a:noFill/>
          </a:ln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65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CAS-IT Salary adjustments - $45,521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Latin American and Latino/a Studies Program - $143, 000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Graduate Stipends - $250,000</a:t>
            </a:r>
            <a:endParaRPr lang="en-US" sz="1500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 Startup Costs - $150,000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Faculty Summer Stipends - $200,000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CSD Academic Advisors - $64,800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 GEO Part-time CS office support position - $12,000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AutoNum type="arabicPeriod" startAt="4"/>
            </a:pPr>
            <a:endParaRPr lang="en-US" sz="1500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1370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213289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92341" y="1273163"/>
            <a:ext cx="6813406" cy="994326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Permanent Requests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87534" y="3031472"/>
            <a:ext cx="8452360" cy="4189135"/>
          </a:xfrm>
          <a:ln w="28575">
            <a:noFill/>
          </a:ln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65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Supplemental summer salary support –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100" dirty="0"/>
              <a:t>Planetarium Director from 9 to 12 mos.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ENG Ed Director from 9 to 10 mos.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ECO summer pay for advisor for recruitment/retention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CHE stockroom assistant supplement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WZND Audio Engineer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Chemical Inventory software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PHY Lab support staff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AutoNum type="arabicPeriod" startAt="4"/>
            </a:pPr>
            <a:endParaRPr lang="en-US" sz="1500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21185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213289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92341" y="1273163"/>
            <a:ext cx="6972654" cy="994326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Provost Enhancement Requests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20455" y="2291509"/>
            <a:ext cx="7442791" cy="5334790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65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300"/>
              <a:t>CAS   </a:t>
            </a:r>
            <a:r>
              <a:rPr lang="en-US" sz="2400"/>
              <a:t>SLB </a:t>
            </a:r>
            <a:r>
              <a:rPr lang="en-US" sz="2400" dirty="0"/>
              <a:t>expansion and renovation - $100,000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Startup Costs - $150,000 (CAS=$200,000)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Interdisciplinary Programs - $40,000 (CAS=$25,000)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Recap Faculty/Staff Computers - $80,000 (CAS=$31,000)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Recruitment/retention support - $16,000 (CAS=$16,000)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Student Teacher Supervision Travel - $45,770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n-US" sz="2100" dirty="0"/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n-US" sz="2100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AutoNum type="arabicPeriod" startAt="4"/>
            </a:pPr>
            <a:endParaRPr lang="en-US" sz="1500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5413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07086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76784" y="1025909"/>
            <a:ext cx="4376287" cy="994326"/>
          </a:xfrm>
        </p:spPr>
        <p:txBody>
          <a:bodyPr/>
          <a:lstStyle/>
          <a:p>
            <a:pPr algn="ctr"/>
            <a:r>
              <a:rPr lang="en-US" b="1" dirty="0"/>
              <a:t>Leadership Team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322729" y="2200218"/>
            <a:ext cx="4722607" cy="483528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C00000"/>
                </a:solidFill>
              </a:rPr>
              <a:t>College Office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600" dirty="0"/>
              <a:t>Diane Zosky – Interim Dean</a:t>
            </a:r>
          </a:p>
          <a:p>
            <a:pPr marL="0" indent="0">
              <a:buNone/>
            </a:pPr>
            <a:r>
              <a:rPr lang="en-US" sz="1600" dirty="0"/>
              <a:t>Marla Reese-Weber – Associate Dean</a:t>
            </a:r>
          </a:p>
          <a:p>
            <a:pPr marL="0" indent="0">
              <a:buNone/>
            </a:pPr>
            <a:r>
              <a:rPr lang="en-US" sz="1600" dirty="0"/>
              <a:t>Sally Parry – Associate Dean</a:t>
            </a:r>
          </a:p>
          <a:p>
            <a:pPr marL="0" indent="0">
              <a:buNone/>
            </a:pPr>
            <a:r>
              <a:rPr lang="en-US" sz="1600" dirty="0"/>
              <a:t>Joe Blaney – Associate Dean</a:t>
            </a:r>
          </a:p>
          <a:p>
            <a:pPr marL="0" indent="0">
              <a:buNone/>
            </a:pPr>
            <a:r>
              <a:rPr lang="en-US" sz="1600" dirty="0"/>
              <a:t>Debbie Fox – Assistant Dean</a:t>
            </a:r>
          </a:p>
          <a:p>
            <a:pPr marL="0" indent="0">
              <a:buNone/>
            </a:pPr>
            <a:r>
              <a:rPr lang="en-US" sz="1600" dirty="0"/>
              <a:t>Carrie Wieburg – Director CAS Business &amp; Finance</a:t>
            </a:r>
          </a:p>
          <a:p>
            <a:pPr marL="0" indent="0">
              <a:buNone/>
            </a:pPr>
            <a:r>
              <a:rPr lang="en-US" sz="1600" dirty="0"/>
              <a:t>Tammy Hansen – Administrative Aide</a:t>
            </a:r>
          </a:p>
          <a:p>
            <a:pPr marL="0" indent="0">
              <a:buNone/>
            </a:pPr>
            <a:r>
              <a:rPr lang="en-US" sz="1600" dirty="0"/>
              <a:t>Rebecca Brown – Office Support Specialist</a:t>
            </a:r>
          </a:p>
          <a:p>
            <a:pPr marL="0" indent="0">
              <a:buNone/>
            </a:pPr>
            <a:r>
              <a:rPr lang="en-US" sz="1600" dirty="0"/>
              <a:t>Mike Regilio- Director CAS-IT</a:t>
            </a:r>
          </a:p>
          <a:p>
            <a:pPr marL="0" indent="0">
              <a:buNone/>
            </a:pPr>
            <a:r>
              <a:rPr lang="en-US" sz="1600" dirty="0"/>
              <a:t>Stephanie Sellers – Director of Development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01452" y="2200218"/>
            <a:ext cx="4631037" cy="48352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864" tIns="45932" rIns="91864" bIns="45932" rtlCol="0">
            <a:normAutofit fontScale="85000" lnSpcReduction="20000"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75" b="1" dirty="0">
                <a:solidFill>
                  <a:srgbClr val="C00000"/>
                </a:solidFill>
              </a:rPr>
              <a:t>Chairs and Directors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900" dirty="0"/>
              <a:t>Craig Gatto – BSC</a:t>
            </a:r>
          </a:p>
          <a:p>
            <a:pPr marL="0" indent="0">
              <a:buNone/>
            </a:pPr>
            <a:r>
              <a:rPr lang="en-US" sz="1900" dirty="0"/>
              <a:t>Craig McLauchlan – CHE</a:t>
            </a:r>
          </a:p>
          <a:p>
            <a:pPr marL="0" indent="0">
              <a:buNone/>
            </a:pPr>
            <a:r>
              <a:rPr lang="en-US" sz="1900" dirty="0"/>
              <a:t>Steve Hunt – COM</a:t>
            </a:r>
          </a:p>
          <a:p>
            <a:pPr marL="0" indent="0">
              <a:buNone/>
            </a:pPr>
            <a:r>
              <a:rPr lang="en-US" sz="1900" dirty="0"/>
              <a:t>Ann Beck – CSD</a:t>
            </a:r>
          </a:p>
          <a:p>
            <a:pPr marL="0" indent="0">
              <a:buNone/>
            </a:pPr>
            <a:r>
              <a:rPr lang="en-US" sz="1900" dirty="0"/>
              <a:t>David Cleeton – ECO; Rachel Bowden-Acting Chair</a:t>
            </a:r>
          </a:p>
          <a:p>
            <a:pPr marL="0" indent="0">
              <a:buNone/>
            </a:pPr>
            <a:r>
              <a:rPr lang="en-US" sz="1900" dirty="0"/>
              <a:t>Chris De Santis – ENG</a:t>
            </a:r>
          </a:p>
          <a:p>
            <a:pPr marL="0" indent="0">
              <a:buNone/>
            </a:pPr>
            <a:r>
              <a:rPr lang="en-US" sz="1900" dirty="0"/>
              <a:t>Dagmar Budikova – GEO</a:t>
            </a:r>
          </a:p>
          <a:p>
            <a:pPr marL="0" indent="0">
              <a:buNone/>
            </a:pPr>
            <a:r>
              <a:rPr lang="en-US" sz="1900" dirty="0"/>
              <a:t>Ross Kennedy – HIS</a:t>
            </a:r>
          </a:p>
          <a:p>
            <a:pPr marL="0" indent="0">
              <a:buNone/>
            </a:pPr>
            <a:r>
              <a:rPr lang="en-US" sz="1900" dirty="0"/>
              <a:t>Bruce Burningham – LAN; Juliet Lynd- Acting Chair</a:t>
            </a:r>
          </a:p>
          <a:p>
            <a:pPr marL="0" indent="0">
              <a:buNone/>
            </a:pPr>
            <a:r>
              <a:rPr lang="en-US" sz="1900" dirty="0"/>
              <a:t>George Seelinger – MAT</a:t>
            </a:r>
          </a:p>
          <a:p>
            <a:pPr marL="0" indent="0">
              <a:buNone/>
            </a:pPr>
            <a:r>
              <a:rPr lang="en-US" sz="1900" dirty="0"/>
              <a:t>Chris Horvath – PHI</a:t>
            </a:r>
          </a:p>
          <a:p>
            <a:pPr marL="0" indent="0">
              <a:buNone/>
            </a:pPr>
            <a:r>
              <a:rPr lang="en-US" sz="1900" dirty="0"/>
              <a:t>Dan Holland – PHY</a:t>
            </a:r>
          </a:p>
          <a:p>
            <a:pPr marL="0" indent="0">
              <a:buNone/>
            </a:pPr>
            <a:r>
              <a:rPr lang="en-US" sz="1900" dirty="0"/>
              <a:t>T. Y. Wang – POL</a:t>
            </a:r>
          </a:p>
          <a:p>
            <a:pPr marL="0" indent="0">
              <a:buNone/>
            </a:pPr>
            <a:r>
              <a:rPr lang="en-US" sz="1900" dirty="0"/>
              <a:t>Scott Jordan – PSY</a:t>
            </a:r>
          </a:p>
          <a:p>
            <a:pPr marL="0" indent="0">
              <a:buNone/>
            </a:pPr>
            <a:r>
              <a:rPr lang="en-US" sz="1900" dirty="0"/>
              <a:t>Joan Brehm– SOA, Interim Chair</a:t>
            </a:r>
          </a:p>
          <a:p>
            <a:pPr marL="0" indent="0">
              <a:buNone/>
            </a:pPr>
            <a:r>
              <a:rPr lang="en-US" sz="1900" dirty="0"/>
              <a:t>Doris Houston – SWK, Interim Director</a:t>
            </a:r>
          </a:p>
          <a:p>
            <a:pPr marL="0" indent="0">
              <a:buNone/>
            </a:pPr>
            <a:r>
              <a:rPr lang="en-US" sz="1900" dirty="0"/>
              <a:t>Alison Bailey – WGS; Kyle Ciani- Acting Program Dir. </a:t>
            </a:r>
          </a:p>
        </p:txBody>
      </p:sp>
    </p:spTree>
    <p:extLst>
      <p:ext uri="{BB962C8B-B14F-4D97-AF65-F5344CB8AC3E}">
        <p14:creationId xmlns:p14="http://schemas.microsoft.com/office/powerpoint/2010/main" val="2633729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213289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92341" y="1273163"/>
            <a:ext cx="6972654" cy="994326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Provost Enhancement Requests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20455" y="2291509"/>
            <a:ext cx="7442791" cy="5044712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65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300" dirty="0"/>
              <a:t> Facilities upgrades: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GEO FHA 420 - $71,800 (GEO=$35,000)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SWK FH 301 - $65,658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COM FEL 052 lab - $42,719 (COM=$5,500)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300" dirty="0"/>
              <a:t>COM FEL 102 lab - $24, 247 (COM=$6,000)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300" dirty="0"/>
              <a:t>WGLT vehicle - $25,800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300" i="1" dirty="0"/>
              <a:t>The </a:t>
            </a:r>
            <a:r>
              <a:rPr lang="en-US" sz="2300" i="1" dirty="0" err="1"/>
              <a:t>Vidette</a:t>
            </a:r>
            <a:r>
              <a:rPr lang="en-US" sz="2300" i="1" dirty="0"/>
              <a:t> </a:t>
            </a:r>
            <a:r>
              <a:rPr lang="en-US" sz="2300" dirty="0"/>
              <a:t>- $300,000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300" dirty="0"/>
              <a:t>GEO Scanning Electron Microscope - $471,744</a:t>
            </a:r>
            <a:endParaRPr lang="en-US" sz="2100" dirty="0"/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en-US" sz="2100" dirty="0"/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AutoNum type="arabicPeriod" startAt="4"/>
            </a:pPr>
            <a:endParaRPr lang="en-US" sz="1500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21065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269682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6925" y="850605"/>
            <a:ext cx="7919698" cy="141688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en-US" sz="4000" b="1" dirty="0"/>
              <a:t>Latin American and Latino/a Studies</a:t>
            </a:r>
            <a:br>
              <a:rPr lang="en-US" sz="4000" b="1" dirty="0"/>
            </a:br>
            <a:r>
              <a:rPr lang="en-US" sz="4000" b="1" dirty="0"/>
              <a:t>African-American Studies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750887" y="3035906"/>
            <a:ext cx="8566678" cy="4468480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100" i="1" dirty="0"/>
              <a:t>Climate Report action item was to expand and provide resources and funding for Latino/a Studies, Women’s and Gender Studies, African-American Studies and LGBT Queer Studies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100" i="1" dirty="0"/>
              <a:t>LGBTQ Institute - $15,000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100" i="1" dirty="0"/>
              <a:t>African American Studies Program - $12,500 from Provost/$12,500 from CAS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i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100" i="1" dirty="0"/>
              <a:t>Latin American/Latino/a Studies - $12,500 from Provost/$12,500 from CAS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/>
              <a:t>Director salary, graduate assistant support, and operating budget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9836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83" y="-954197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6925" y="850605"/>
            <a:ext cx="7919698" cy="141688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</a:pPr>
            <a:r>
              <a:rPr lang="en-US" sz="4000" b="1" dirty="0"/>
              <a:t>Recruitment and Retention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889110" y="2000941"/>
            <a:ext cx="7866007" cy="1673055"/>
          </a:xfrm>
          <a:ln w="28575">
            <a:noFill/>
          </a:ln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Many departments/schools requested funds for recruitment and retention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Promotion of IDS minors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Design and printing costs, postage, promotional goods, and travel funds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4" y="3663569"/>
            <a:ext cx="2939851" cy="3723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6947" y="4123358"/>
            <a:ext cx="3594895" cy="2696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175" y="4123360"/>
            <a:ext cx="3594896" cy="269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7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92341" y="1273163"/>
            <a:ext cx="6813406" cy="994326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Tenure Track Priority Criteria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5948" y="2414562"/>
            <a:ext cx="8566678" cy="4975942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100" dirty="0"/>
          </a:p>
          <a:p>
            <a:pPr>
              <a:spcBef>
                <a:spcPts val="0"/>
              </a:spcBef>
            </a:pPr>
            <a:r>
              <a:rPr lang="en-US" sz="2400" dirty="0"/>
              <a:t>Failed search in FY19??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Enrollment metrics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Enrollment in recent years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Enrollment-growth potential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Average credit hours per tenure track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Total credit hours generated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Average annual course load per faculty member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External pressures (e.g., accreditation)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Programmatic needs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Recent trends in faculty base (hires, retirements, etc.)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New department/school leadership</a:t>
            </a:r>
          </a:p>
          <a:p>
            <a:pPr marL="0" indent="0"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030839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3" y="-356576"/>
            <a:ext cx="10065500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3" y="72797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50146" y="646595"/>
            <a:ext cx="6813406" cy="994326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Tenure Track Priority Requests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6041" y="2659117"/>
            <a:ext cx="214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855307"/>
              </p:ext>
            </p:extLst>
          </p:nvPr>
        </p:nvGraphicFramePr>
        <p:xfrm>
          <a:off x="163768" y="2123615"/>
          <a:ext cx="3030116" cy="51464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9166">
                  <a:extLst>
                    <a:ext uri="{9D8B030D-6E8A-4147-A177-3AD203B41FA5}">
                      <a16:colId xmlns:a16="http://schemas.microsoft.com/office/drawing/2014/main" val="1548871332"/>
                    </a:ext>
                  </a:extLst>
                </a:gridCol>
                <a:gridCol w="2390950">
                  <a:extLst>
                    <a:ext uri="{9D8B030D-6E8A-4147-A177-3AD203B41FA5}">
                      <a16:colId xmlns:a16="http://schemas.microsoft.com/office/drawing/2014/main" val="3852939797"/>
                    </a:ext>
                  </a:extLst>
                </a:gridCol>
              </a:tblGrid>
              <a:tr h="8318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Science</a:t>
                      </a:r>
                      <a:r>
                        <a:rPr lang="en-US" sz="2400" baseline="0" dirty="0"/>
                        <a:t> and Mathematics</a:t>
                      </a:r>
                      <a:endParaRPr lang="en-US" sz="2400" dirty="0"/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48097561"/>
                  </a:ext>
                </a:extLst>
              </a:tr>
              <a:tr h="17824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/>
                        <a:t>BSC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/>
                        <a:t>BSC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/>
                        <a:t>GEO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/>
                        <a:t>MAT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/>
                        <a:t>PHY</a:t>
                      </a:r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Evolutionary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Biologist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Conservation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Biologist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Urban/Reg.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Planning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Statistics</a:t>
                      </a:r>
                    </a:p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Computational Physics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91" marR="68591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824273"/>
                  </a:ext>
                </a:extLst>
              </a:tr>
              <a:tr h="8844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800" dirty="0"/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800" dirty="0">
                        <a:solidFill>
                          <a:srgbClr val="92D050"/>
                        </a:solidFill>
                      </a:endParaRPr>
                    </a:p>
                  </a:txBody>
                  <a:tcPr marL="68591" marR="68591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182825"/>
                  </a:ext>
                </a:extLst>
              </a:tr>
              <a:tr h="69519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1" marR="68591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979577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064276"/>
              </p:ext>
            </p:extLst>
          </p:nvPr>
        </p:nvGraphicFramePr>
        <p:xfrm>
          <a:off x="3401389" y="2123616"/>
          <a:ext cx="3154678" cy="52381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50246">
                  <a:extLst>
                    <a:ext uri="{9D8B030D-6E8A-4147-A177-3AD203B41FA5}">
                      <a16:colId xmlns:a16="http://schemas.microsoft.com/office/drawing/2014/main" val="1548871332"/>
                    </a:ext>
                  </a:extLst>
                </a:gridCol>
                <a:gridCol w="2504432">
                  <a:extLst>
                    <a:ext uri="{9D8B030D-6E8A-4147-A177-3AD203B41FA5}">
                      <a16:colId xmlns:a16="http://schemas.microsoft.com/office/drawing/2014/main" val="3852939797"/>
                    </a:ext>
                  </a:extLst>
                </a:gridCol>
              </a:tblGrid>
              <a:tr h="75240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Social Sciences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 marL="68591" marR="68591" marT="342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48097561"/>
                  </a:ext>
                </a:extLst>
              </a:tr>
              <a:tr h="43939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ECO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HIS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POL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PSY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PSY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SOA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SOA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SWK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SWK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/>
                        <a:t>LALS</a:t>
                      </a:r>
                    </a:p>
                  </a:txBody>
                  <a:tcPr marL="68591" marR="68591" marT="34295" marB="3657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Macro/Time Series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History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of Science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Legal Studies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School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Psychology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Clinical Counsel/Quant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Political Inequality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Race and Ethnicity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Social Work Practice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Practice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with </a:t>
                      </a:r>
                      <a:r>
                        <a:rPr lang="en-US" sz="1800" baseline="0" dirty="0" err="1">
                          <a:solidFill>
                            <a:schemeClr val="tx1"/>
                          </a:solidFill>
                        </a:rPr>
                        <a:t>Latinx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91" marR="68591" marT="34295" marB="3657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28475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737756"/>
              </p:ext>
            </p:extLst>
          </p:nvPr>
        </p:nvGraphicFramePr>
        <p:xfrm>
          <a:off x="6878783" y="2123616"/>
          <a:ext cx="3305618" cy="51834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577">
                  <a:extLst>
                    <a:ext uri="{9D8B030D-6E8A-4147-A177-3AD203B41FA5}">
                      <a16:colId xmlns:a16="http://schemas.microsoft.com/office/drawing/2014/main" val="1548871332"/>
                    </a:ext>
                  </a:extLst>
                </a:gridCol>
                <a:gridCol w="2754041">
                  <a:extLst>
                    <a:ext uri="{9D8B030D-6E8A-4147-A177-3AD203B41FA5}">
                      <a16:colId xmlns:a16="http://schemas.microsoft.com/office/drawing/2014/main" val="3852939797"/>
                    </a:ext>
                  </a:extLst>
                </a:gridCol>
              </a:tblGrid>
              <a:tr h="7733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Humanities</a:t>
                      </a:r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48097561"/>
                  </a:ext>
                </a:extLst>
              </a:tr>
              <a:tr h="362383">
                <a:tc>
                  <a:txBody>
                    <a:bodyPr/>
                    <a:lstStyle/>
                    <a:p>
                      <a:r>
                        <a:rPr lang="en-US" sz="1800" dirty="0"/>
                        <a:t>ENG</a:t>
                      </a:r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Histories of Rhetoric</a:t>
                      </a:r>
                    </a:p>
                  </a:txBody>
                  <a:tcPr marL="68591" marR="68591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397961"/>
                  </a:ext>
                </a:extLst>
              </a:tr>
              <a:tr h="727703">
                <a:tc>
                  <a:txBody>
                    <a:bodyPr/>
                    <a:lstStyle/>
                    <a:p>
                      <a:r>
                        <a:rPr lang="en-US" sz="1800" dirty="0"/>
                        <a:t>ENG</a:t>
                      </a:r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American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Comp. Lit &amp; Cult</a:t>
                      </a:r>
                    </a:p>
                    <a:p>
                      <a:endParaRPr lang="en-US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68591" marR="68591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824273"/>
                  </a:ext>
                </a:extLst>
              </a:tr>
              <a:tr h="2500413">
                <a:tc>
                  <a:txBody>
                    <a:bodyPr/>
                    <a:lstStyle/>
                    <a:p>
                      <a:r>
                        <a:rPr lang="en-US" sz="1800" dirty="0"/>
                        <a:t>PHI</a:t>
                      </a:r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Philosophy of Science</a:t>
                      </a: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91" marR="68591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284753"/>
                  </a:ext>
                </a:extLst>
              </a:tr>
              <a:tr h="362383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92D050"/>
                        </a:solidFill>
                      </a:endParaRPr>
                    </a:p>
                  </a:txBody>
                  <a:tcPr marL="68591" marR="68591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182825"/>
                  </a:ext>
                </a:extLst>
              </a:tr>
              <a:tr h="420201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1" marR="68591" marT="34295" marB="3429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1" marR="68591" marT="34295" marB="34295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879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457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66" y="-598313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92341" y="1273163"/>
            <a:ext cx="6813406" cy="994326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Non-Tenure Track Requests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5948" y="2414562"/>
            <a:ext cx="8566678" cy="4975942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spcBef>
                <a:spcPts val="0"/>
              </a:spcBef>
              <a:buNone/>
            </a:pPr>
            <a:endParaRPr lang="en-US" sz="21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372689"/>
              </p:ext>
            </p:extLst>
          </p:nvPr>
        </p:nvGraphicFramePr>
        <p:xfrm>
          <a:off x="2087738" y="2414562"/>
          <a:ext cx="6484883" cy="423469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16761">
                  <a:extLst>
                    <a:ext uri="{9D8B030D-6E8A-4147-A177-3AD203B41FA5}">
                      <a16:colId xmlns:a16="http://schemas.microsoft.com/office/drawing/2014/main" val="3397396035"/>
                    </a:ext>
                  </a:extLst>
                </a:gridCol>
                <a:gridCol w="5268122">
                  <a:extLst>
                    <a:ext uri="{9D8B030D-6E8A-4147-A177-3AD203B41FA5}">
                      <a16:colId xmlns:a16="http://schemas.microsoft.com/office/drawing/2014/main" val="578728245"/>
                    </a:ext>
                  </a:extLst>
                </a:gridCol>
              </a:tblGrid>
              <a:tr h="529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Unit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Courses</a:t>
                      </a:r>
                      <a:endParaRPr lang="en-US" sz="240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8352322"/>
                  </a:ext>
                </a:extLst>
              </a:tr>
              <a:tr h="529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BSC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BSC 101, 196, 197, 212, 286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3801234"/>
                  </a:ext>
                </a:extLst>
              </a:tr>
              <a:tr h="529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BSC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BSC 101, 160, 170, 181, 182, 202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4640091"/>
                  </a:ext>
                </a:extLst>
              </a:tr>
              <a:tr h="529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COM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COM 110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1713926"/>
                  </a:ext>
                </a:extLst>
              </a:tr>
              <a:tr h="529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COM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COM 110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8797793"/>
                  </a:ext>
                </a:extLst>
              </a:tr>
              <a:tr h="529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GEO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GEO 135, 142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3062848"/>
                  </a:ext>
                </a:extLst>
              </a:tr>
              <a:tr h="529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PHI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PHI 101, 224, 238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3266864"/>
                  </a:ext>
                </a:extLst>
              </a:tr>
              <a:tr h="529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WGS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WGS 120 </a:t>
                      </a:r>
                      <a:endParaRPr lang="en-US" sz="2400" dirty="0">
                        <a:effectLst/>
                        <a:latin typeface="Palatino Linotype" panose="02040502050505030304" pitchFamily="18" charset="0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4042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049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 is Reclaiming Kindness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79" y="1973377"/>
            <a:ext cx="7379369" cy="49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9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040" y="2146372"/>
            <a:ext cx="2589477" cy="1942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4321" y="4382080"/>
            <a:ext cx="3715656" cy="2786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0964" y="2421681"/>
            <a:ext cx="3568579" cy="2819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4852" y="3949362"/>
            <a:ext cx="3975678" cy="29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51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8" y="-57316"/>
            <a:ext cx="9081704" cy="908170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13611" y="1237444"/>
            <a:ext cx="8436642" cy="2111611"/>
          </a:xfrm>
          <a:prstGeom prst="rect">
            <a:avLst/>
          </a:prstGeom>
          <a:noFill/>
          <a:ln w="28575">
            <a:noFill/>
          </a:ln>
        </p:spPr>
        <p:txBody>
          <a:bodyPr vert="horz" lIns="91864" tIns="45932" rIns="91864" bIns="45932" rtlCol="0" anchor="ctr">
            <a:normAutofit/>
          </a:bodyPr>
          <a:lstStyle>
            <a:lvl1pPr algn="ctr" defTabSz="612328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26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Thank you! And Have the Day you Deserve</a:t>
            </a:r>
          </a:p>
          <a:p>
            <a:endParaRPr lang="en-US" sz="4426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662763" y="4748766"/>
            <a:ext cx="4574784" cy="1242013"/>
          </a:xfrm>
          <a:prstGeom prst="rect">
            <a:avLst/>
          </a:prstGeom>
        </p:spPr>
        <p:txBody>
          <a:bodyPr vert="horz" lIns="91864" tIns="45932" rIns="91864" bIns="45932" rtlCol="0">
            <a:normAutofit/>
          </a:bodyPr>
          <a:lstStyle>
            <a:lvl1pPr marL="459246" indent="-459246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5033" indent="-382705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082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43148" indent="-306164" algn="l" defTabSz="61232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5476" indent="-306164" algn="l" defTabSz="61232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67804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80132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92460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4788" indent="-306164" algn="l" defTabSz="61232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7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11FBE3-E9C9-084C-BA6E-0B91EDEA3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01" y="3349055"/>
            <a:ext cx="5980387" cy="39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8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84334" y="2322306"/>
            <a:ext cx="2929606" cy="4344308"/>
          </a:xfrm>
          <a:ln w="28575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100" b="1" dirty="0">
                <a:solidFill>
                  <a:srgbClr val="C00000"/>
                </a:solidFill>
              </a:rPr>
              <a:t>Sciences and Mathematics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Biological Sciences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Chemistry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Geography, Geology, &amp;                          		the Environment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Mathematics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Physics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497843" y="2342268"/>
            <a:ext cx="3064406" cy="432434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68591" tIns="34295" rIns="68591" bIns="342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en-US" sz="2100" b="1" kern="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100" b="1" kern="0" dirty="0">
                <a:solidFill>
                  <a:srgbClr val="C00000"/>
                </a:solidFill>
              </a:rPr>
              <a:t>Social Sciences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050" kern="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kern="0" dirty="0"/>
              <a:t>Communication Sciences &amp;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kern="0" dirty="0"/>
              <a:t>                                 Disorders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kern="0" dirty="0"/>
              <a:t>Economics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kern="0" dirty="0"/>
              <a:t>History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kern="0" dirty="0"/>
              <a:t>Politics &amp; Government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kern="0" dirty="0"/>
              <a:t>Psychology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kern="0" dirty="0"/>
              <a:t>Social Work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kern="0" dirty="0"/>
              <a:t>Sociology &amp; Anthropology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846152" y="2322307"/>
            <a:ext cx="2876845" cy="434430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68591" tIns="34295" rIns="68591" bIns="34295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1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100" b="1" dirty="0">
                <a:solidFill>
                  <a:srgbClr val="C00000"/>
                </a:solidFill>
              </a:rPr>
              <a:t>Humanities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135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Communication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English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Languages, Literatures, &amp;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                         Cultures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dirty="0"/>
              <a:t>Philosophy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76784" y="1025909"/>
            <a:ext cx="4376287" cy="994326"/>
          </a:xfrm>
        </p:spPr>
        <p:txBody>
          <a:bodyPr/>
          <a:lstStyle/>
          <a:p>
            <a:pPr algn="ctr"/>
            <a:r>
              <a:rPr lang="en-US" b="1" dirty="0"/>
              <a:t>Academic Units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4334" y="6893767"/>
            <a:ext cx="9438663" cy="7232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C00000"/>
                </a:solidFill>
              </a:rPr>
              <a:t>Interdisciplinary </a:t>
            </a:r>
          </a:p>
          <a:p>
            <a:r>
              <a:rPr lang="en-US" sz="2000" dirty="0"/>
              <a:t>African-American Studies, Latin American &amp; Latino/a Studies, Women’s &amp; Gender Studies</a:t>
            </a:r>
          </a:p>
        </p:txBody>
      </p:sp>
    </p:spTree>
    <p:extLst>
      <p:ext uri="{BB962C8B-B14F-4D97-AF65-F5344CB8AC3E}">
        <p14:creationId xmlns:p14="http://schemas.microsoft.com/office/powerpoint/2010/main" val="309131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0" y="5148418"/>
            <a:ext cx="2766795" cy="2075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548" y="2815506"/>
            <a:ext cx="2704844" cy="2028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587" y="531446"/>
            <a:ext cx="2724799" cy="2043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67" y="534322"/>
            <a:ext cx="2664188" cy="199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96" y="5204305"/>
            <a:ext cx="2773596" cy="2028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53" y="2777793"/>
            <a:ext cx="2617088" cy="1962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0" y="2777793"/>
            <a:ext cx="2657328" cy="18833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99260" y="6817736"/>
            <a:ext cx="235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Fairchild Hall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4487" y="4261453"/>
            <a:ext cx="235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Schroeder Hall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3874" y="2120229"/>
            <a:ext cx="273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 Lab Building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15802" y="2149995"/>
            <a:ext cx="235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Felmley</a:t>
            </a:r>
            <a:r>
              <a:rPr lang="en-US" dirty="0"/>
              <a:t> Hall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27516" y="4382474"/>
            <a:ext cx="235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Moulton 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15056" y="6817735"/>
            <a:ext cx="235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DeGarmo</a:t>
            </a:r>
            <a:r>
              <a:rPr lang="en-US" dirty="0"/>
              <a:t> Hall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65887" y="4406119"/>
            <a:ext cx="235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Fell Hall</a:t>
            </a: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14" y="5204305"/>
            <a:ext cx="2773596" cy="201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380395" y="6771273"/>
            <a:ext cx="235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Rachel Cooper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4" y="534322"/>
            <a:ext cx="2730096" cy="204757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31748" y="2166836"/>
            <a:ext cx="2358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Julian Hall</a:t>
            </a:r>
          </a:p>
        </p:txBody>
      </p:sp>
    </p:spTree>
    <p:extLst>
      <p:ext uri="{BB962C8B-B14F-4D97-AF65-F5344CB8AC3E}">
        <p14:creationId xmlns:p14="http://schemas.microsoft.com/office/powerpoint/2010/main" val="108952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1624834" y="2348566"/>
            <a:ext cx="6155910" cy="3651020"/>
          </a:xfrm>
          <a:ln w="28575"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5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6,166 Students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C00000"/>
                </a:solidFill>
              </a:rPr>
              <a:t>311 Tenure Track Faculty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225 Non-Tenure Track Faculty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FF0000"/>
                </a:solidFill>
              </a:rPr>
              <a:t>50% of all ISU’s credit hours (257,701)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800" dirty="0"/>
              <a:t>Deliver 85% of all general education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5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76784" y="1025909"/>
            <a:ext cx="4376287" cy="994326"/>
          </a:xfrm>
        </p:spPr>
        <p:txBody>
          <a:bodyPr/>
          <a:lstStyle/>
          <a:p>
            <a:pPr algn="ctr"/>
            <a:r>
              <a:rPr lang="en-US" b="1" dirty="0"/>
              <a:t>CAS Population</a:t>
            </a:r>
          </a:p>
        </p:txBody>
      </p:sp>
    </p:spTree>
    <p:extLst>
      <p:ext uri="{BB962C8B-B14F-4D97-AF65-F5344CB8AC3E}">
        <p14:creationId xmlns:p14="http://schemas.microsoft.com/office/powerpoint/2010/main" val="13659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98837" y="1015970"/>
            <a:ext cx="5900060" cy="994326"/>
          </a:xfrm>
        </p:spPr>
        <p:txBody>
          <a:bodyPr/>
          <a:lstStyle/>
          <a:p>
            <a:pPr algn="ctr"/>
            <a:r>
              <a:rPr lang="en-US" b="1" dirty="0"/>
              <a:t>Bone Scholars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177804"/>
            <a:ext cx="3486150" cy="3412181"/>
          </a:xfrm>
          <a:ln>
            <a:noFill/>
          </a:ln>
        </p:spPr>
        <p:txBody>
          <a:bodyPr>
            <a:normAutofit fontScale="25000" lnSpcReduction="20000"/>
          </a:bodyPr>
          <a:lstStyle/>
          <a:p>
            <a:pPr lvl="0"/>
            <a:r>
              <a:rPr lang="en-US" sz="9600" dirty="0"/>
              <a:t>Emily Ferguson (CSD)</a:t>
            </a:r>
          </a:p>
          <a:p>
            <a:pPr lvl="0"/>
            <a:r>
              <a:rPr lang="en-US" sz="9600" dirty="0"/>
              <a:t>Morgan </a:t>
            </a:r>
            <a:r>
              <a:rPr lang="en-US" sz="9600" dirty="0" err="1"/>
              <a:t>Grunloh</a:t>
            </a:r>
            <a:r>
              <a:rPr lang="en-US" sz="9600" dirty="0"/>
              <a:t>  (CHE)</a:t>
            </a:r>
          </a:p>
          <a:p>
            <a:pPr lvl="0"/>
            <a:r>
              <a:rPr lang="en-US" sz="9600" dirty="0"/>
              <a:t>Kelsie </a:t>
            </a:r>
            <a:r>
              <a:rPr lang="en-US" sz="9600" dirty="0" err="1"/>
              <a:t>Klingenberg</a:t>
            </a:r>
            <a:r>
              <a:rPr lang="en-US" sz="9600" dirty="0"/>
              <a:t> (ECO)</a:t>
            </a:r>
          </a:p>
          <a:p>
            <a:pPr lvl="0"/>
            <a:r>
              <a:rPr lang="en-US" sz="9600" dirty="0"/>
              <a:t>Torrey Saxton (MAT/PHY)</a:t>
            </a:r>
          </a:p>
          <a:p>
            <a:pPr lvl="0"/>
            <a:r>
              <a:rPr lang="en-US" sz="9600" dirty="0"/>
              <a:t>Joseph </a:t>
            </a:r>
            <a:r>
              <a:rPr lang="en-US" sz="9600" dirty="0" err="1"/>
              <a:t>Syzdek</a:t>
            </a:r>
            <a:r>
              <a:rPr lang="en-US" sz="9600" dirty="0"/>
              <a:t> (GEO)</a:t>
            </a:r>
          </a:p>
          <a:p>
            <a:pPr lvl="0"/>
            <a:r>
              <a:rPr lang="en-US" sz="9600" dirty="0"/>
              <a:t>Noah Tang (HIS)</a:t>
            </a:r>
          </a:p>
          <a:p>
            <a:r>
              <a:rPr lang="en-US" sz="9600" dirty="0"/>
              <a:t>Rachel Angles (CHE/BSC)</a:t>
            </a:r>
          </a:p>
          <a:p>
            <a:endParaRPr lang="en-US" sz="9600" dirty="0"/>
          </a:p>
          <a:p>
            <a:pPr lvl="0"/>
            <a:endParaRPr lang="en-US" sz="9600" dirty="0"/>
          </a:p>
          <a:p>
            <a:pPr marL="0" indent="0">
              <a:spcBef>
                <a:spcPts val="1350"/>
              </a:spcBef>
              <a:buNone/>
            </a:pPr>
            <a:endParaRPr lang="en-US" sz="6000" dirty="0"/>
          </a:p>
          <a:p>
            <a:pPr marL="0" indent="0">
              <a:spcBef>
                <a:spcPts val="1350"/>
              </a:spcBef>
              <a:buNone/>
            </a:pPr>
            <a:endParaRPr lang="en-US" sz="60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97" y="-361831"/>
            <a:ext cx="9081704" cy="9081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530" y="29762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4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17036" y="1071719"/>
            <a:ext cx="5900060" cy="994326"/>
          </a:xfrm>
        </p:spPr>
        <p:txBody>
          <a:bodyPr/>
          <a:lstStyle/>
          <a:p>
            <a:pPr algn="ctr"/>
            <a:r>
              <a:rPr lang="en-US" b="1" dirty="0"/>
              <a:t>Faculty Awards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8138" y="2100704"/>
            <a:ext cx="78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College of Arts and Sciences Distinguished Lecturer</a:t>
            </a:r>
          </a:p>
        </p:txBody>
      </p:sp>
      <p:pic>
        <p:nvPicPr>
          <p:cNvPr id="3074" name="Picture 2" descr="Daniel Liechty portr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78" y="2833029"/>
            <a:ext cx="2039325" cy="266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ison Bailey 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27" y="2833029"/>
            <a:ext cx="1833802" cy="250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30013" y="5593934"/>
            <a:ext cx="2932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 </a:t>
            </a:r>
            <a:r>
              <a:rPr lang="en-US" dirty="0" err="1"/>
              <a:t>Liechty</a:t>
            </a:r>
            <a:endParaRPr lang="en-US" dirty="0"/>
          </a:p>
          <a:p>
            <a:r>
              <a:rPr lang="en-US" dirty="0"/>
              <a:t>School of Social Work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799" y="5738648"/>
            <a:ext cx="294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Alison Bailey</a:t>
            </a:r>
          </a:p>
          <a:p>
            <a:r>
              <a:rPr lang="en-US" dirty="0"/>
              <a:t>Women’s and Gender Studies</a:t>
            </a:r>
          </a:p>
        </p:txBody>
      </p:sp>
    </p:spTree>
    <p:extLst>
      <p:ext uri="{BB962C8B-B14F-4D97-AF65-F5344CB8AC3E}">
        <p14:creationId xmlns:p14="http://schemas.microsoft.com/office/powerpoint/2010/main" val="351895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7" y="-514231"/>
            <a:ext cx="9081704" cy="9081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34857" y="1071719"/>
            <a:ext cx="7424496" cy="9943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Major Accomplishments in FY19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07969" y="2414054"/>
            <a:ext cx="9259729" cy="509275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The Art Station </a:t>
            </a:r>
            <a:endParaRPr lang="en-US" sz="2800" dirty="0"/>
          </a:p>
          <a:p>
            <a:pPr marL="459307" lvl="1" indent="0">
              <a:buNone/>
            </a:pPr>
            <a:r>
              <a:rPr lang="en-US" sz="2400" dirty="0"/>
              <a:t>The Illinois Art Station continued to grow, including acquiring permanent space, the hiring of a Curator of Education, providing graduate assistantships to 17 students, serving over 1,200 children in the community of which 25% were from underrepresented populations.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Courageous Classroom Conversations</a:t>
            </a:r>
            <a:endParaRPr lang="en-US" sz="2800" dirty="0"/>
          </a:p>
          <a:p>
            <a:pPr marL="459307" lvl="1" indent="0">
              <a:buNone/>
            </a:pPr>
            <a:r>
              <a:rPr lang="en-US" sz="2400" dirty="0"/>
              <a:t>75% participation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Increase in diversity of new hires</a:t>
            </a:r>
          </a:p>
          <a:p>
            <a:pPr marL="459307" lvl="1" indent="0">
              <a:buNone/>
            </a:pPr>
            <a:r>
              <a:rPr lang="en-US" sz="2425"/>
              <a:t>33% </a:t>
            </a:r>
            <a:r>
              <a:rPr lang="en-US" sz="2425" dirty="0"/>
              <a:t>of new hires contribute to diversity and inclusion mission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Foundation and Capital Campaign milestones!!!</a:t>
            </a:r>
            <a:endParaRPr lang="en-US" sz="2800" dirty="0"/>
          </a:p>
          <a:p>
            <a:pPr marL="459307" lvl="1" indent="0">
              <a:buNone/>
            </a:pPr>
            <a:endParaRPr lang="en-US" dirty="0"/>
          </a:p>
          <a:p>
            <a:pPr marL="45930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16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" y="1136825"/>
            <a:ext cx="2157022" cy="8641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31625" y="1071719"/>
            <a:ext cx="7227727" cy="9943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Major Accomplishments in FY19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92223" y="2268841"/>
            <a:ext cx="9259729" cy="544799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Instructional Capacity</a:t>
            </a:r>
          </a:p>
          <a:p>
            <a:pPr lvl="1"/>
            <a:r>
              <a:rPr lang="en-US" dirty="0"/>
              <a:t>$194,167 College SBC and Variance</a:t>
            </a:r>
          </a:p>
          <a:p>
            <a:pPr lvl="1"/>
            <a:r>
              <a:rPr lang="en-US" dirty="0"/>
              <a:t>$550,834 Dept./School SBC &amp; Variance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External Grants</a:t>
            </a:r>
          </a:p>
          <a:p>
            <a:pPr lvl="1"/>
            <a:r>
              <a:rPr lang="en-US" sz="2600" dirty="0"/>
              <a:t>86 grants awarded</a:t>
            </a:r>
          </a:p>
          <a:p>
            <a:pPr lvl="1"/>
            <a:r>
              <a:rPr lang="en-US" sz="2600" dirty="0"/>
              <a:t>$4,908,785 total funds </a:t>
            </a:r>
          </a:p>
          <a:p>
            <a:pPr lvl="1"/>
            <a:r>
              <a:rPr lang="en-US" sz="2600" dirty="0"/>
              <a:t>$764,819 indirect costs </a:t>
            </a:r>
          </a:p>
          <a:p>
            <a:pPr marL="459307" lvl="1" indent="0">
              <a:buNone/>
            </a:pPr>
            <a:endParaRPr lang="en-US" sz="2600" dirty="0"/>
          </a:p>
          <a:p>
            <a:r>
              <a:rPr lang="en-US" dirty="0">
                <a:solidFill>
                  <a:srgbClr val="C00000"/>
                </a:solidFill>
              </a:rPr>
              <a:t>Foundation Funds</a:t>
            </a:r>
          </a:p>
          <a:p>
            <a:pPr lvl="1"/>
            <a:r>
              <a:rPr lang="en-US" sz="2600" dirty="0"/>
              <a:t>$3,172,519 raised in FY19</a:t>
            </a:r>
          </a:p>
          <a:p>
            <a:pPr lvl="1"/>
            <a:r>
              <a:rPr lang="en-US" sz="2600" dirty="0"/>
              <a:t>$19,993,761 raised for campaign goal</a:t>
            </a:r>
          </a:p>
          <a:p>
            <a:pPr lvl="1"/>
            <a:r>
              <a:rPr lang="en-US" sz="2600" dirty="0"/>
              <a:t>Birds Give Back $33,951</a:t>
            </a:r>
          </a:p>
          <a:p>
            <a:endParaRPr lang="en-US" sz="2975" dirty="0"/>
          </a:p>
          <a:p>
            <a:pPr lvl="1"/>
            <a:endParaRPr lang="en-US" sz="26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30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</TotalTime>
  <Words>1135</Words>
  <Application>Microsoft Office PowerPoint</Application>
  <PresentationFormat>Custom</PresentationFormat>
  <Paragraphs>329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Microsoft JhengHei</vt:lpstr>
      <vt:lpstr>Arial</vt:lpstr>
      <vt:lpstr>Calibri</vt:lpstr>
      <vt:lpstr>Century</vt:lpstr>
      <vt:lpstr>Courier New</vt:lpstr>
      <vt:lpstr>Palatino Linotype</vt:lpstr>
      <vt:lpstr>Times New Roman</vt:lpstr>
      <vt:lpstr>Office Theme</vt:lpstr>
      <vt:lpstr>Acrobat Document</vt:lpstr>
      <vt:lpstr>PowerPoint Presentation</vt:lpstr>
      <vt:lpstr>Leadership Team</vt:lpstr>
      <vt:lpstr>Academic Units</vt:lpstr>
      <vt:lpstr>PowerPoint Presentation</vt:lpstr>
      <vt:lpstr>CAS Population</vt:lpstr>
      <vt:lpstr>Bone Scholars</vt:lpstr>
      <vt:lpstr>Faculty Awards</vt:lpstr>
      <vt:lpstr>Major Accomplishments in FY19</vt:lpstr>
      <vt:lpstr>Major Accomplishments in FY19</vt:lpstr>
      <vt:lpstr>Major Accomplishments in FY19</vt:lpstr>
      <vt:lpstr>Student Teams</vt:lpstr>
      <vt:lpstr>Major Projects in FY19</vt:lpstr>
      <vt:lpstr>PowerPoint Presentation</vt:lpstr>
      <vt:lpstr>Faculty Professional Development Series</vt:lpstr>
      <vt:lpstr>Main Street College</vt:lpstr>
      <vt:lpstr>PowerPoint Presentation</vt:lpstr>
      <vt:lpstr>Permanent Requests</vt:lpstr>
      <vt:lpstr>Permanent Requests</vt:lpstr>
      <vt:lpstr>Provost Enhancement Requests</vt:lpstr>
      <vt:lpstr>Provost Enhancement Requests</vt:lpstr>
      <vt:lpstr>Latin American and Latino/a Studies African-American Studies</vt:lpstr>
      <vt:lpstr>Recruitment and Retention</vt:lpstr>
      <vt:lpstr>Tenure Track Priority Criteria</vt:lpstr>
      <vt:lpstr>Tenure Track Priority Requests</vt:lpstr>
      <vt:lpstr>Non-Tenure Track Requests</vt:lpstr>
      <vt:lpstr>CAS is Reclaiming Kindness</vt:lpstr>
      <vt:lpstr>PowerPoint Presentation</vt:lpstr>
      <vt:lpstr>PowerPoint Presentation</vt:lpstr>
    </vt:vector>
  </TitlesOfParts>
  <Company>Illinois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Robinson</dc:creator>
  <cp:lastModifiedBy>Witzig, Amy</cp:lastModifiedBy>
  <cp:revision>220</cp:revision>
  <cp:lastPrinted>2018-03-22T20:42:16Z</cp:lastPrinted>
  <dcterms:created xsi:type="dcterms:W3CDTF">2014-09-10T13:05:02Z</dcterms:created>
  <dcterms:modified xsi:type="dcterms:W3CDTF">2019-04-18T19:53:27Z</dcterms:modified>
</cp:coreProperties>
</file>